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89" r:id="rId3"/>
    <p:sldId id="290" r:id="rId4"/>
    <p:sldId id="257" r:id="rId5"/>
    <p:sldId id="258" r:id="rId6"/>
    <p:sldId id="259" r:id="rId7"/>
    <p:sldId id="285" r:id="rId8"/>
    <p:sldId id="280" r:id="rId9"/>
    <p:sldId id="286" r:id="rId10"/>
    <p:sldId id="287" r:id="rId11"/>
    <p:sldId id="260" r:id="rId12"/>
    <p:sldId id="291" r:id="rId13"/>
    <p:sldId id="261" r:id="rId14"/>
    <p:sldId id="262" r:id="rId15"/>
    <p:sldId id="263" r:id="rId16"/>
    <p:sldId id="277" r:id="rId17"/>
    <p:sldId id="292" r:id="rId18"/>
    <p:sldId id="271" r:id="rId19"/>
    <p:sldId id="282" r:id="rId20"/>
    <p:sldId id="281" r:id="rId21"/>
    <p:sldId id="273" r:id="rId22"/>
    <p:sldId id="293" r:id="rId23"/>
    <p:sldId id="264" r:id="rId24"/>
    <p:sldId id="275" r:id="rId25"/>
    <p:sldId id="276" r:id="rId26"/>
    <p:sldId id="288" r:id="rId27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4DA7"/>
    <a:srgbClr val="3166CF"/>
    <a:srgbClr val="3E6FD2"/>
    <a:srgbClr val="2D5EC1"/>
    <a:srgbClr val="BDDEFF"/>
    <a:srgbClr val="99CCFF"/>
    <a:srgbClr val="808080"/>
    <a:srgbClr val="FFD624"/>
    <a:srgbClr val="0F5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076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2F4AC52C-FB04-417F-8D4C-40C07C9B640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167437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A29D7F0B-620F-4676-9A8D-DC8B77FB706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502058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3086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FF9954BE-CC42-470B-BD61-01EB9428F11A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1B070E-833A-4649-A89C-921CD780F4E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94429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BE6DE2-4FE7-4F7F-BDA4-86C10F16928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81851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1660C8-4EE3-4787-81E9-3025E27E82F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87918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C7779E-24C1-45AE-B357-73F274143D6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16595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8A5EA1-D82E-4223-9658-01B32077208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51823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7CA783-6A33-4748-89D8-7E42839EEE4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14609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C97D82-DEB8-47CD-B70D-672F38D155D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15475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7832FF-4D39-4587-8152-6642E7BF967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17075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4A6317-86BF-4B53-830E-D1A6191EF5F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57784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EAD2E-8E24-460F-A836-DE2EB8596D3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58669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smtClean="0"/>
              <a:t>Second level</a:t>
            </a:r>
            <a:endParaRPr lang="en-GB" altLang="en-US" smtClean="0"/>
          </a:p>
          <a:p>
            <a:pPr lvl="1"/>
            <a:r>
              <a:rPr lang="en-GB" altLang="en-US" smtClean="0"/>
              <a:t>Third level</a:t>
            </a:r>
          </a:p>
          <a:p>
            <a:pPr lvl="2"/>
            <a:r>
              <a:rPr lang="en-GB" altLang="en-US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670D7760-4191-4BDD-9BA6-1F2BB3720636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Rectangle 6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041" name="Picture 17" descr="LOGO CE_Vertical_EN_NEG_quadri_H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italia" TargetMode="External"/><Relationship Id="rId2" Type="http://schemas.openxmlformats.org/officeDocument/2006/relationships/hyperlink" Target="mailto:francesco.laera@ec.europa.e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11560" y="1628800"/>
            <a:ext cx="7488832" cy="2016224"/>
          </a:xfrm>
        </p:spPr>
        <p:txBody>
          <a:bodyPr/>
          <a:lstStyle/>
          <a:p>
            <a:r>
              <a:rPr lang="it-IT" altLang="en-US" sz="4400" dirty="0" smtClean="0"/>
              <a:t>2018</a:t>
            </a:r>
            <a:r>
              <a:rPr lang="it-IT" altLang="en-US" sz="4800" dirty="0" smtClean="0"/>
              <a:t/>
            </a:r>
            <a:br>
              <a:rPr lang="it-IT" altLang="en-US" sz="4800" dirty="0" smtClean="0"/>
            </a:br>
            <a:r>
              <a:rPr lang="it-IT" altLang="en-US" sz="4000" dirty="0" smtClean="0"/>
              <a:t>Anno europeo del patrimonio culturale</a:t>
            </a:r>
            <a:endParaRPr lang="en-GB" altLang="en-US" sz="4000" dirty="0"/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395536" y="4293097"/>
            <a:ext cx="8532812" cy="1656184"/>
          </a:xfrm>
        </p:spPr>
        <p:txBody>
          <a:bodyPr/>
          <a:lstStyle/>
          <a:p>
            <a:r>
              <a:rPr lang="it-IT" altLang="en-US" sz="2400" dirty="0" smtClean="0"/>
              <a:t>La diversità del patrimonio culturale: l'unicità dell'Italia</a:t>
            </a:r>
          </a:p>
          <a:p>
            <a:endParaRPr lang="it-IT" altLang="en-US" sz="1800" dirty="0" smtClean="0"/>
          </a:p>
          <a:p>
            <a:r>
              <a:rPr lang="it-IT" altLang="en-US" sz="1800" dirty="0" smtClean="0"/>
              <a:t>Milano, 25 ottobre 2018</a:t>
            </a:r>
            <a:endParaRPr lang="en-GB" altLang="en-US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2627784" y="6171574"/>
            <a:ext cx="3744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bg1"/>
                </a:solidFill>
              </a:rPr>
              <a:t>Francesco Laera, Commissione europea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126" y="76200"/>
            <a:ext cx="4433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FFFF00"/>
                </a:solidFill>
              </a:rPr>
              <a:t>A</a:t>
            </a:r>
            <a:r>
              <a:rPr lang="it-IT" dirty="0">
                <a:solidFill>
                  <a:srgbClr val="FFFF00"/>
                </a:solidFill>
              </a:rPr>
              <a:t>TTIVITA' DELLA R</a:t>
            </a:r>
            <a:r>
              <a:rPr lang="it-IT" b="1" dirty="0">
                <a:solidFill>
                  <a:srgbClr val="FFFF00"/>
                </a:solidFill>
              </a:rPr>
              <a:t>A</a:t>
            </a:r>
            <a:r>
              <a:rPr lang="it-IT" dirty="0">
                <a:solidFill>
                  <a:srgbClr val="FFFF00"/>
                </a:solidFill>
              </a:rPr>
              <a:t>PPRESENT</a:t>
            </a:r>
            <a:r>
              <a:rPr lang="it-IT" b="1" dirty="0">
                <a:solidFill>
                  <a:srgbClr val="FFFF00"/>
                </a:solidFill>
              </a:rPr>
              <a:t>A</a:t>
            </a:r>
            <a:r>
              <a:rPr lang="it-IT" dirty="0">
                <a:solidFill>
                  <a:srgbClr val="FFFF00"/>
                </a:solidFill>
              </a:rPr>
              <a:t>NZA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1447800"/>
            <a:ext cx="82974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smtClean="0">
                <a:solidFill>
                  <a:srgbClr val="00B050"/>
                </a:solidFill>
              </a:rPr>
              <a:t>S</a:t>
            </a:r>
            <a:r>
              <a:rPr lang="it-IT" sz="4000" dirty="0" smtClean="0">
                <a:solidFill>
                  <a:srgbClr val="0F5494"/>
                </a:solidFill>
              </a:rPr>
              <a:t>ALON</a:t>
            </a:r>
            <a:r>
              <a:rPr lang="it-IT" sz="4000" dirty="0" smtClean="0">
                <a:solidFill>
                  <a:srgbClr val="FF0000"/>
                </a:solidFill>
              </a:rPr>
              <a:t>E</a:t>
            </a:r>
            <a:r>
              <a:rPr lang="it-IT" sz="4000" dirty="0" smtClean="0">
                <a:solidFill>
                  <a:srgbClr val="0F5494"/>
                </a:solidFill>
              </a:rPr>
              <a:t> DE</a:t>
            </a:r>
            <a:r>
              <a:rPr lang="it-IT" sz="4000" dirty="0" smtClean="0">
                <a:solidFill>
                  <a:srgbClr val="FFFF00"/>
                </a:solidFill>
              </a:rPr>
              <a:t>L</a:t>
            </a:r>
            <a:r>
              <a:rPr lang="it-IT" sz="4000" dirty="0" smtClean="0">
                <a:solidFill>
                  <a:srgbClr val="0F5494"/>
                </a:solidFill>
              </a:rPr>
              <a:t> LIBR</a:t>
            </a:r>
            <a:r>
              <a:rPr lang="it-IT" sz="4000" b="1" dirty="0" smtClean="0">
                <a:solidFill>
                  <a:srgbClr val="0F5494"/>
                </a:solidFill>
              </a:rPr>
              <a:t>O</a:t>
            </a:r>
            <a:r>
              <a:rPr lang="it-IT" sz="4000" dirty="0" smtClean="0">
                <a:solidFill>
                  <a:srgbClr val="0F5494"/>
                </a:solidFill>
              </a:rPr>
              <a:t> D</a:t>
            </a:r>
            <a:r>
              <a:rPr lang="it-IT" sz="4000" dirty="0" smtClean="0">
                <a:solidFill>
                  <a:srgbClr val="CC0099"/>
                </a:solidFill>
              </a:rPr>
              <a:t>I</a:t>
            </a:r>
            <a:r>
              <a:rPr lang="it-IT" sz="4000" dirty="0" smtClean="0">
                <a:solidFill>
                  <a:srgbClr val="0F5494"/>
                </a:solidFill>
              </a:rPr>
              <a:t> T</a:t>
            </a:r>
            <a:r>
              <a:rPr lang="it-IT" sz="4000" dirty="0" smtClean="0">
                <a:solidFill>
                  <a:srgbClr val="00B0F0"/>
                </a:solidFill>
              </a:rPr>
              <a:t>O</a:t>
            </a:r>
            <a:r>
              <a:rPr lang="it-IT" sz="4000" dirty="0" smtClean="0">
                <a:solidFill>
                  <a:srgbClr val="0F5494"/>
                </a:solidFill>
              </a:rPr>
              <a:t>RIN</a:t>
            </a:r>
            <a:r>
              <a:rPr lang="it-IT" sz="4000" dirty="0" smtClean="0">
                <a:solidFill>
                  <a:srgbClr val="FF9933"/>
                </a:solidFill>
              </a:rPr>
              <a:t>O</a:t>
            </a:r>
            <a:endParaRPr lang="en-GB" sz="4000" dirty="0">
              <a:solidFill>
                <a:srgbClr val="FF9933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900" y="2157458"/>
            <a:ext cx="4419600" cy="41039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86600" y="533400"/>
            <a:ext cx="1680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FF00"/>
                </a:solidFill>
              </a:rPr>
              <a:t>Maggio 2018</a:t>
            </a:r>
            <a:endParaRPr lang="en-GB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92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" t="47099" r="285" b="36050"/>
          <a:stretch/>
        </p:blipFill>
        <p:spPr bwMode="auto">
          <a:xfrm>
            <a:off x="4091397" y="2636912"/>
            <a:ext cx="5061855" cy="19442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2" t="2072" r="2288" b="76381"/>
          <a:stretch/>
        </p:blipFill>
        <p:spPr bwMode="auto">
          <a:xfrm>
            <a:off x="357920" y="2708920"/>
            <a:ext cx="3672408" cy="1800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44" r="-5" b="2486"/>
          <a:stretch/>
        </p:blipFill>
        <p:spPr bwMode="auto">
          <a:xfrm>
            <a:off x="1979712" y="5010348"/>
            <a:ext cx="4379348" cy="15383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195736" y="1519536"/>
            <a:ext cx="439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latin typeface="MS Reference Sans Serif" panose="020B0604030504040204" pitchFamily="34" charset="0"/>
              </a:rPr>
              <a:t>I numeri dell'investimento UE nel patrimonio culturale  </a:t>
            </a:r>
            <a:endParaRPr lang="en-GB" sz="2400" b="1" dirty="0">
              <a:latin typeface="MS Reference Sans Serif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12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Oggi parliamo di…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212976"/>
            <a:ext cx="1984250" cy="1507514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4109" y="3232118"/>
            <a:ext cx="2555776" cy="1469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Content Placeholder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6176" y="3285424"/>
            <a:ext cx="2323148" cy="1362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2923084" y="2922617"/>
            <a:ext cx="2945059" cy="2088232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29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9144000" cy="5256584"/>
          </a:xfrm>
        </p:spPr>
      </p:pic>
      <p:sp>
        <p:nvSpPr>
          <p:cNvPr id="2" name="CasellaDiTesto 1"/>
          <p:cNvSpPr txBox="1"/>
          <p:nvPr/>
        </p:nvSpPr>
        <p:spPr>
          <a:xfrm>
            <a:off x="755576" y="260648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7566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9144000" cy="5256584"/>
          </a:xfrm>
        </p:spPr>
      </p:pic>
      <p:sp>
        <p:nvSpPr>
          <p:cNvPr id="2" name="Rettangolo 1"/>
          <p:cNvSpPr/>
          <p:nvPr/>
        </p:nvSpPr>
        <p:spPr bwMode="auto">
          <a:xfrm>
            <a:off x="395536" y="2708920"/>
            <a:ext cx="1872208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5" name="Rettangolo 4"/>
          <p:cNvSpPr/>
          <p:nvPr/>
        </p:nvSpPr>
        <p:spPr bwMode="auto">
          <a:xfrm>
            <a:off x="395536" y="1556792"/>
            <a:ext cx="2808312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0" name="Rettangolo arrotondato 9"/>
          <p:cNvSpPr/>
          <p:nvPr/>
        </p:nvSpPr>
        <p:spPr bwMode="auto">
          <a:xfrm>
            <a:off x="395536" y="1556792"/>
            <a:ext cx="1944216" cy="936104"/>
          </a:xfrm>
          <a:prstGeom prst="roundRect">
            <a:avLst/>
          </a:prstGeom>
          <a:solidFill>
            <a:srgbClr val="614DA7">
              <a:alpha val="49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7" name="Rettangolo arrotondato 6"/>
          <p:cNvSpPr/>
          <p:nvPr/>
        </p:nvSpPr>
        <p:spPr bwMode="auto">
          <a:xfrm>
            <a:off x="-2700808" y="3068960"/>
            <a:ext cx="914400" cy="914400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1700808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chemeClr val="bg1"/>
                </a:solidFill>
                <a:latin typeface="MS Reference Sans Serif" panose="020B0604030504040204" pitchFamily="34" charset="0"/>
              </a:rPr>
              <a:t>Cos'è?</a:t>
            </a:r>
            <a:endParaRPr lang="en-GB" sz="3600" b="1" dirty="0">
              <a:solidFill>
                <a:schemeClr val="bg1"/>
              </a:solidFill>
              <a:latin typeface="MS Reference Sans Serif" panose="020B0604030504040204" pitchFamily="34" charset="0"/>
            </a:endParaRPr>
          </a:p>
        </p:txBody>
      </p:sp>
      <p:sp>
        <p:nvSpPr>
          <p:cNvPr id="11" name="Rettangolo arrotondato 10"/>
          <p:cNvSpPr/>
          <p:nvPr/>
        </p:nvSpPr>
        <p:spPr bwMode="auto">
          <a:xfrm>
            <a:off x="5724128" y="3429000"/>
            <a:ext cx="3240360" cy="2880320"/>
          </a:xfrm>
          <a:prstGeom prst="roundRect">
            <a:avLst/>
          </a:prstGeom>
          <a:solidFill>
            <a:srgbClr val="614DA7">
              <a:alpha val="42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0152" y="3559656"/>
            <a:ext cx="288032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200" dirty="0" smtClean="0">
                <a:solidFill>
                  <a:srgbClr val="FFFFFF"/>
                </a:solidFill>
                <a:latin typeface="MS Reference Sans Serif" panose="020B0604030504040204" pitchFamily="34" charset="0"/>
              </a:rPr>
              <a:t>Il </a:t>
            </a:r>
            <a:r>
              <a:rPr lang="it-IT" sz="2200" dirty="0">
                <a:solidFill>
                  <a:srgbClr val="FFFFFF"/>
                </a:solidFill>
                <a:latin typeface="MS Reference Sans Serif" panose="020B0604030504040204" pitchFamily="34" charset="0"/>
              </a:rPr>
              <a:t>programma </a:t>
            </a:r>
            <a:r>
              <a:rPr lang="it-IT" sz="2200" dirty="0" smtClean="0">
                <a:solidFill>
                  <a:srgbClr val="FFFFFF"/>
                </a:solidFill>
                <a:latin typeface="MS Reference Sans Serif" panose="020B0604030504040204" pitchFamily="34" charset="0"/>
              </a:rPr>
              <a:t>a sostegno dei settori </a:t>
            </a:r>
            <a:r>
              <a:rPr lang="it-IT" sz="2200" dirty="0">
                <a:solidFill>
                  <a:srgbClr val="FFFFFF"/>
                </a:solidFill>
                <a:latin typeface="MS Reference Sans Serif" panose="020B0604030504040204" pitchFamily="34" charset="0"/>
              </a:rPr>
              <a:t>della </a:t>
            </a:r>
            <a:r>
              <a:rPr lang="it-IT" sz="3200" b="1" dirty="0">
                <a:solidFill>
                  <a:srgbClr val="FFFFFF"/>
                </a:solidFill>
                <a:latin typeface="MS Reference Sans Serif" panose="020B0604030504040204" pitchFamily="34" charset="0"/>
              </a:rPr>
              <a:t>cultura</a:t>
            </a:r>
            <a:r>
              <a:rPr lang="it-IT" sz="2200" dirty="0">
                <a:solidFill>
                  <a:srgbClr val="FFFFFF"/>
                </a:solidFill>
                <a:latin typeface="MS Reference Sans Serif" panose="020B0604030504040204" pitchFamily="34" charset="0"/>
              </a:rPr>
              <a:t> e degli </a:t>
            </a:r>
            <a:r>
              <a:rPr lang="it-IT" sz="2200" dirty="0" smtClean="0">
                <a:solidFill>
                  <a:srgbClr val="FFFFFF"/>
                </a:solidFill>
                <a:latin typeface="MS Reference Sans Serif" panose="020B0604030504040204" pitchFamily="34" charset="0"/>
              </a:rPr>
              <a:t>audiovisivi con </a:t>
            </a:r>
            <a:r>
              <a:rPr lang="it-IT" sz="2200" dirty="0">
                <a:solidFill>
                  <a:srgbClr val="FFFFFF"/>
                </a:solidFill>
                <a:latin typeface="MS Reference Sans Serif" panose="020B0604030504040204" pitchFamily="34" charset="0"/>
              </a:rPr>
              <a:t>un bilancio </a:t>
            </a:r>
            <a:r>
              <a:rPr lang="it-IT" sz="2200" dirty="0" smtClean="0">
                <a:solidFill>
                  <a:srgbClr val="FFFFFF"/>
                </a:solidFill>
                <a:latin typeface="MS Reference Sans Serif" panose="020B0604030504040204" pitchFamily="34" charset="0"/>
              </a:rPr>
              <a:t>di</a:t>
            </a:r>
          </a:p>
          <a:p>
            <a:pPr algn="just"/>
            <a:r>
              <a:rPr lang="it-IT" sz="2200" dirty="0" smtClean="0">
                <a:solidFill>
                  <a:srgbClr val="FFFFFF"/>
                </a:solidFill>
                <a:latin typeface="MS Reference Sans Serif" panose="020B0604030504040204" pitchFamily="34" charset="0"/>
              </a:rPr>
              <a:t> </a:t>
            </a:r>
            <a:r>
              <a:rPr lang="it-IT" sz="2800" b="1" dirty="0" smtClean="0">
                <a:solidFill>
                  <a:schemeClr val="bg1"/>
                </a:solidFill>
                <a:latin typeface="MS Reference Sans Serif" panose="020B0604030504040204" pitchFamily="34" charset="0"/>
              </a:rPr>
              <a:t>€1,46 </a:t>
            </a:r>
            <a:r>
              <a:rPr lang="it-IT" sz="2800" b="1" dirty="0">
                <a:solidFill>
                  <a:schemeClr val="bg1"/>
                </a:solidFill>
                <a:latin typeface="MS Reference Sans Serif" panose="020B0604030504040204" pitchFamily="34" charset="0"/>
              </a:rPr>
              <a:t>miliardi </a:t>
            </a:r>
            <a:endParaRPr lang="en-GB" sz="2200" b="1" dirty="0">
              <a:solidFill>
                <a:schemeClr val="bg1"/>
              </a:solidFill>
              <a:latin typeface="MS Reference Sans Serif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85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6512" y="1340768"/>
            <a:ext cx="9180512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ttangolo arrotondato 9"/>
          <p:cNvSpPr/>
          <p:nvPr/>
        </p:nvSpPr>
        <p:spPr bwMode="auto">
          <a:xfrm>
            <a:off x="179512" y="1700808"/>
            <a:ext cx="2448272" cy="1008112"/>
          </a:xfrm>
          <a:prstGeom prst="roundRect">
            <a:avLst/>
          </a:prstGeom>
          <a:solidFill>
            <a:srgbClr val="614DA7">
              <a:alpha val="49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1700808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FFFFFF"/>
                </a:solidFill>
                <a:latin typeface="MS Reference Sans Serif" panose="020B0604030504040204" pitchFamily="34" charset="0"/>
              </a:rPr>
              <a:t>Com'è organizzato</a:t>
            </a:r>
            <a:r>
              <a:rPr lang="it-IT" sz="2400" b="1" dirty="0" smtClean="0">
                <a:solidFill>
                  <a:srgbClr val="FFFFFF"/>
                </a:solidFill>
                <a:latin typeface="MS Reference Sans Serif" panose="020B0604030504040204" pitchFamily="34" charset="0"/>
              </a:rPr>
              <a:t>?</a:t>
            </a:r>
            <a:endParaRPr lang="en-GB" sz="2400" b="1" dirty="0">
              <a:solidFill>
                <a:srgbClr val="FFFFFF"/>
              </a:solidFill>
              <a:latin typeface="MS Reference Sans Serif" panose="020B0604030504040204" pitchFamily="34" charset="0"/>
            </a:endParaRPr>
          </a:p>
        </p:txBody>
      </p:sp>
      <p:sp>
        <p:nvSpPr>
          <p:cNvPr id="12" name="Rettangolo arrotondato 11"/>
          <p:cNvSpPr/>
          <p:nvPr/>
        </p:nvSpPr>
        <p:spPr bwMode="auto">
          <a:xfrm>
            <a:off x="5940152" y="3429000"/>
            <a:ext cx="2880320" cy="720080"/>
          </a:xfrm>
          <a:prstGeom prst="roundRect">
            <a:avLst/>
          </a:prstGeom>
          <a:solidFill>
            <a:srgbClr val="614DA7">
              <a:alpha val="49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3600" b="1" dirty="0">
                <a:solidFill>
                  <a:srgbClr val="FFFFFF"/>
                </a:solidFill>
                <a:latin typeface="MS Reference Sans Serif" panose="020B0604030504040204" pitchFamily="34" charset="0"/>
              </a:rPr>
              <a:t>Cultura</a:t>
            </a:r>
            <a:r>
              <a:rPr lang="it-IT" b="1" dirty="0">
                <a:solidFill>
                  <a:srgbClr val="FFFFFF"/>
                </a:solidFill>
                <a:latin typeface="MS Reference Sans Serif" panose="020B0604030504040204" pitchFamily="34" charset="0"/>
              </a:rPr>
              <a:t> </a:t>
            </a:r>
          </a:p>
        </p:txBody>
      </p:sp>
      <p:sp>
        <p:nvSpPr>
          <p:cNvPr id="13" name="Rettangolo arrotondato 12"/>
          <p:cNvSpPr/>
          <p:nvPr/>
        </p:nvSpPr>
        <p:spPr bwMode="auto">
          <a:xfrm>
            <a:off x="5940152" y="4365104"/>
            <a:ext cx="2880320" cy="720080"/>
          </a:xfrm>
          <a:prstGeom prst="roundRect">
            <a:avLst/>
          </a:prstGeom>
          <a:solidFill>
            <a:srgbClr val="614DA7">
              <a:alpha val="49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FFFFFF"/>
                </a:solidFill>
                <a:latin typeface="MS Reference Sans Serif" panose="020B0604030504040204" pitchFamily="34" charset="0"/>
              </a:rPr>
              <a:t>Media</a:t>
            </a:r>
          </a:p>
        </p:txBody>
      </p:sp>
      <p:sp>
        <p:nvSpPr>
          <p:cNvPr id="14" name="Rettangolo arrotondato 13"/>
          <p:cNvSpPr/>
          <p:nvPr/>
        </p:nvSpPr>
        <p:spPr bwMode="auto">
          <a:xfrm>
            <a:off x="5940152" y="5301208"/>
            <a:ext cx="2880320" cy="720080"/>
          </a:xfrm>
          <a:prstGeom prst="roundRect">
            <a:avLst/>
          </a:prstGeom>
          <a:solidFill>
            <a:srgbClr val="614DA7">
              <a:alpha val="49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2400" dirty="0" smtClean="0">
                <a:solidFill>
                  <a:srgbClr val="FFFFFF"/>
                </a:solidFill>
                <a:latin typeface="MS Reference Sans Serif" panose="020B0604030504040204" pitchFamily="34" charset="0"/>
              </a:rPr>
              <a:t>Sezione</a:t>
            </a:r>
            <a:r>
              <a:rPr lang="it-IT" dirty="0">
                <a:solidFill>
                  <a:srgbClr val="FFFFFF"/>
                </a:solidFill>
                <a:latin typeface="MS Reference Sans Serif" panose="020B0604030504040204" pitchFamily="34" charset="0"/>
              </a:rPr>
              <a:t> </a:t>
            </a:r>
            <a:r>
              <a:rPr lang="it-IT" sz="2400" dirty="0" err="1" smtClean="0">
                <a:solidFill>
                  <a:srgbClr val="FFFFFF"/>
                </a:solidFill>
                <a:latin typeface="MS Reference Sans Serif" panose="020B0604030504040204" pitchFamily="34" charset="0"/>
              </a:rPr>
              <a:t>transettoriale</a:t>
            </a:r>
            <a:endParaRPr lang="en-GB" sz="2400" dirty="0">
              <a:solidFill>
                <a:srgbClr val="FFFFFF"/>
              </a:solidFill>
              <a:latin typeface="MS Reference Sans Serif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40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96" y="1368152"/>
            <a:ext cx="9180512" cy="5517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ttangolo arrotondato 9"/>
          <p:cNvSpPr/>
          <p:nvPr/>
        </p:nvSpPr>
        <p:spPr bwMode="auto">
          <a:xfrm>
            <a:off x="179512" y="5661248"/>
            <a:ext cx="4694584" cy="1008112"/>
          </a:xfrm>
          <a:prstGeom prst="roundRect">
            <a:avLst/>
          </a:prstGeom>
          <a:solidFill>
            <a:srgbClr val="614DA7">
              <a:alpha val="49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200" b="0" i="0" u="none" strike="noStrike" cap="none" normalizeH="0" baseline="0" dirty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0" name="Rettangolo arrotondato 9"/>
          <p:cNvSpPr/>
          <p:nvPr/>
        </p:nvSpPr>
        <p:spPr bwMode="auto">
          <a:xfrm>
            <a:off x="179512" y="1700808"/>
            <a:ext cx="2448272" cy="1008112"/>
          </a:xfrm>
          <a:prstGeom prst="roundRect">
            <a:avLst/>
          </a:prstGeom>
          <a:solidFill>
            <a:srgbClr val="614DA7">
              <a:alpha val="49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200" b="0" i="0" u="none" strike="noStrike" cap="none" normalizeH="0" baseline="0" dirty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2" name="Rettangolo arrotondato 11"/>
          <p:cNvSpPr/>
          <p:nvPr/>
        </p:nvSpPr>
        <p:spPr bwMode="auto">
          <a:xfrm>
            <a:off x="5868144" y="1700808"/>
            <a:ext cx="2880320" cy="4320480"/>
          </a:xfrm>
          <a:prstGeom prst="roundRect">
            <a:avLst/>
          </a:prstGeom>
          <a:solidFill>
            <a:srgbClr val="614DA7">
              <a:alpha val="49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z="1600" b="1" dirty="0" smtClean="0">
                <a:solidFill>
                  <a:schemeClr val="bg1"/>
                </a:solidFill>
                <a:latin typeface="MS Reference Sans Serif" panose="020B0604030504040204" pitchFamily="34" charset="0"/>
              </a:rPr>
              <a:t>Sostiene :</a:t>
            </a:r>
          </a:p>
          <a:p>
            <a:pPr lvl="0"/>
            <a:endParaRPr lang="it-IT" sz="1600" b="1" dirty="0">
              <a:solidFill>
                <a:schemeClr val="bg1"/>
              </a:solidFill>
              <a:latin typeface="MS Reference Sans Serif" panose="020B0604030504040204" pitchFamily="34" charset="0"/>
            </a:endParaRPr>
          </a:p>
          <a:p>
            <a:pPr marL="285750" lvl="0" indent="-285750">
              <a:buFontTx/>
              <a:buChar char="-"/>
            </a:pPr>
            <a:r>
              <a:rPr lang="it-IT" sz="1600" b="1" dirty="0" smtClean="0">
                <a:solidFill>
                  <a:schemeClr val="bg1"/>
                </a:solidFill>
                <a:latin typeface="MS Reference Sans Serif" panose="020B0604030504040204" pitchFamily="34" charset="0"/>
              </a:rPr>
              <a:t>Progetti </a:t>
            </a:r>
            <a:r>
              <a:rPr lang="it-IT" sz="1600" dirty="0" smtClean="0">
                <a:solidFill>
                  <a:schemeClr val="bg1"/>
                </a:solidFill>
                <a:latin typeface="MS Reference Sans Serif" panose="020B0604030504040204" pitchFamily="34" charset="0"/>
              </a:rPr>
              <a:t>transnazionali</a:t>
            </a:r>
          </a:p>
          <a:p>
            <a:pPr lvl="0"/>
            <a:endParaRPr lang="it-IT" sz="1600" b="1" dirty="0" smtClean="0">
              <a:solidFill>
                <a:schemeClr val="bg1"/>
              </a:solidFill>
              <a:latin typeface="MS Reference Sans Serif" panose="020B0604030504040204" pitchFamily="34" charset="0"/>
            </a:endParaRPr>
          </a:p>
          <a:p>
            <a:pPr marL="285750" lvl="0" indent="-285750">
              <a:buFontTx/>
              <a:buChar char="-"/>
            </a:pPr>
            <a:r>
              <a:rPr lang="it-IT" sz="1600" b="1" dirty="0" smtClean="0">
                <a:solidFill>
                  <a:schemeClr val="bg1"/>
                </a:solidFill>
                <a:latin typeface="MS Reference Sans Serif" panose="020B0604030504040204" pitchFamily="34" charset="0"/>
              </a:rPr>
              <a:t>Piattaforme  europee </a:t>
            </a:r>
            <a:r>
              <a:rPr lang="it-IT" sz="1600" dirty="0" smtClean="0">
                <a:solidFill>
                  <a:schemeClr val="bg1"/>
                </a:solidFill>
                <a:latin typeface="MS Reference Sans Serif" panose="020B0604030504040204" pitchFamily="34" charset="0"/>
              </a:rPr>
              <a:t>che </a:t>
            </a:r>
            <a:r>
              <a:rPr lang="it-IT" sz="1600" dirty="0">
                <a:solidFill>
                  <a:schemeClr val="bg1"/>
                </a:solidFill>
                <a:latin typeface="MS Reference Sans Serif" panose="020B0604030504040204" pitchFamily="34" charset="0"/>
              </a:rPr>
              <a:t>promuovono gli artisti emergenti </a:t>
            </a:r>
            <a:endParaRPr lang="it-IT" sz="1600" dirty="0" smtClean="0">
              <a:solidFill>
                <a:schemeClr val="bg1"/>
              </a:solidFill>
              <a:latin typeface="MS Reference Sans Serif" panose="020B0604030504040204" pitchFamily="34" charset="0"/>
            </a:endParaRPr>
          </a:p>
          <a:p>
            <a:pPr marL="285750" lvl="0" indent="-285750">
              <a:buFontTx/>
              <a:buChar char="-"/>
            </a:pPr>
            <a:endParaRPr lang="it-IT" sz="1600" dirty="0" smtClean="0">
              <a:solidFill>
                <a:schemeClr val="bg1"/>
              </a:solidFill>
              <a:latin typeface="MS Reference Sans Serif" panose="020B0604030504040204" pitchFamily="34" charset="0"/>
            </a:endParaRPr>
          </a:p>
          <a:p>
            <a:pPr marL="285750" lvl="0" indent="-285750">
              <a:buFontTx/>
              <a:buChar char="-"/>
            </a:pPr>
            <a:r>
              <a:rPr lang="it-IT" sz="1600" b="1" dirty="0" smtClean="0">
                <a:solidFill>
                  <a:schemeClr val="bg1"/>
                </a:solidFill>
                <a:latin typeface="MS Reference Sans Serif" panose="020B0604030504040204" pitchFamily="34" charset="0"/>
              </a:rPr>
              <a:t>Capitale Cultura</a:t>
            </a:r>
          </a:p>
          <a:p>
            <a:pPr marL="285750" lvl="0" indent="-285750">
              <a:buFontTx/>
              <a:buChar char="-"/>
            </a:pPr>
            <a:endParaRPr lang="it-IT" sz="1600" dirty="0" smtClean="0">
              <a:solidFill>
                <a:schemeClr val="bg1"/>
              </a:solidFill>
              <a:latin typeface="MS Reference Sans Serif" panose="020B0604030504040204" pitchFamily="34" charset="0"/>
            </a:endParaRPr>
          </a:p>
          <a:p>
            <a:pPr marL="285750" lvl="0" indent="-285750">
              <a:buFontTx/>
              <a:buChar char="-"/>
            </a:pPr>
            <a:r>
              <a:rPr lang="it-IT" sz="1600" dirty="0" smtClean="0">
                <a:solidFill>
                  <a:schemeClr val="bg1"/>
                </a:solidFill>
                <a:latin typeface="MS Reference Sans Serif" panose="020B0604030504040204" pitchFamily="34" charset="0"/>
              </a:rPr>
              <a:t>Premio </a:t>
            </a:r>
            <a:r>
              <a:rPr lang="it-IT" sz="1600" b="1" dirty="0" smtClean="0">
                <a:solidFill>
                  <a:schemeClr val="bg1"/>
                </a:solidFill>
                <a:latin typeface="MS Reference Sans Serif" panose="020B0604030504040204" pitchFamily="34" charset="0"/>
              </a:rPr>
              <a:t>Europa Nostra</a:t>
            </a:r>
          </a:p>
          <a:p>
            <a:pPr marL="285750" lvl="0" indent="-285750">
              <a:buFontTx/>
              <a:buChar char="-"/>
            </a:pPr>
            <a:endParaRPr lang="it-IT" sz="1600" b="1" dirty="0" smtClean="0">
              <a:solidFill>
                <a:schemeClr val="bg1"/>
              </a:solidFill>
              <a:latin typeface="MS Reference Sans Serif" panose="020B0604030504040204" pitchFamily="34" charset="0"/>
            </a:endParaRPr>
          </a:p>
          <a:p>
            <a:pPr marL="285750" lvl="0" indent="-285750">
              <a:buFontTx/>
              <a:buChar char="-"/>
            </a:pPr>
            <a:r>
              <a:rPr lang="it-IT" sz="1600" b="1" dirty="0" smtClean="0">
                <a:solidFill>
                  <a:schemeClr val="bg1"/>
                </a:solidFill>
                <a:latin typeface="MS Reference Sans Serif" panose="020B0604030504040204" pitchFamily="34" charset="0"/>
              </a:rPr>
              <a:t>Giornata Patrimonio</a:t>
            </a:r>
            <a:endParaRPr lang="en-GB" sz="1600" b="1" dirty="0">
              <a:solidFill>
                <a:schemeClr val="bg1"/>
              </a:solidFill>
              <a:latin typeface="MS Reference Sans Serif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943254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chemeClr val="bg1"/>
                </a:solidFill>
                <a:latin typeface="MS Reference Sans Serif" panose="020B0604030504040204" pitchFamily="34" charset="0"/>
              </a:rPr>
              <a:t>CULTURA</a:t>
            </a:r>
            <a:endParaRPr lang="en-GB" sz="2800" b="1" dirty="0">
              <a:solidFill>
                <a:schemeClr val="bg1"/>
              </a:solidFill>
              <a:latin typeface="MS Reference Sans Serif" panose="020B060403050404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7768" y="5661248"/>
            <a:ext cx="45182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chemeClr val="bg1"/>
                </a:solidFill>
              </a:rPr>
              <a:t>https://eacea.ec.europa.eu/creative-europe/actions/culture/cooperation-projects_en</a:t>
            </a:r>
          </a:p>
        </p:txBody>
      </p:sp>
    </p:spTree>
    <p:extLst>
      <p:ext uri="{BB962C8B-B14F-4D97-AF65-F5344CB8AC3E}">
        <p14:creationId xmlns:p14="http://schemas.microsoft.com/office/powerpoint/2010/main" val="188701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Oggi parliamo di…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212976"/>
            <a:ext cx="1984250" cy="1507514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4109" y="3232118"/>
            <a:ext cx="2555776" cy="1469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Content Placeholder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6176" y="3285424"/>
            <a:ext cx="2323148" cy="1362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5845220" y="2922617"/>
            <a:ext cx="2945059" cy="2088232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96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205" y="2420888"/>
            <a:ext cx="5727589" cy="3359456"/>
          </a:xfrm>
        </p:spPr>
      </p:pic>
      <p:sp>
        <p:nvSpPr>
          <p:cNvPr id="9" name="TextBox 8"/>
          <p:cNvSpPr txBox="1"/>
          <p:nvPr/>
        </p:nvSpPr>
        <p:spPr>
          <a:xfrm>
            <a:off x="0" y="148478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>
                <a:latin typeface="MS Reference Sans Serif" panose="020B0604030504040204" pitchFamily="34" charset="0"/>
              </a:rPr>
              <a:t>PIANO JUNCKER </a:t>
            </a:r>
            <a:endParaRPr lang="en-GB" sz="4000" b="1" dirty="0">
              <a:latin typeface="MS Reference Sans Serif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38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4000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1556792"/>
            <a:ext cx="878497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2800" b="1" dirty="0">
                <a:solidFill>
                  <a:schemeClr val="bg1"/>
                </a:solidFill>
                <a:latin typeface="MS Reference Sans Serif" panose="020B0604030504040204" pitchFamily="34" charset="0"/>
              </a:rPr>
              <a:t>Cosa ha fatto il Piano Juncker? </a:t>
            </a:r>
          </a:p>
          <a:p>
            <a:pPr lvl="0"/>
            <a:endParaRPr lang="it-IT" sz="2800" dirty="0">
              <a:solidFill>
                <a:schemeClr val="bg1"/>
              </a:solidFill>
              <a:latin typeface="MS Reference Sans Serif" panose="020B0604030504040204" pitchFamily="34" charset="0"/>
            </a:endParaRPr>
          </a:p>
          <a:p>
            <a:pPr lvl="0"/>
            <a:endParaRPr lang="it-IT" sz="2800" dirty="0">
              <a:solidFill>
                <a:schemeClr val="bg1"/>
              </a:solidFill>
              <a:latin typeface="MS Reference Sans Serif" panose="020B060403050404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bg1"/>
                </a:solidFill>
                <a:latin typeface="MS Reference Sans Serif" panose="020B0604030504040204" pitchFamily="34" charset="0"/>
              </a:rPr>
              <a:t>300 milioni di euro per </a:t>
            </a:r>
            <a:r>
              <a:rPr lang="it-IT" sz="2800" b="1" dirty="0">
                <a:solidFill>
                  <a:schemeClr val="bg1"/>
                </a:solidFill>
                <a:latin typeface="MS Reference Sans Serif" panose="020B0604030504040204" pitchFamily="34" charset="0"/>
              </a:rPr>
              <a:t>finanziare </a:t>
            </a:r>
            <a:r>
              <a:rPr lang="it-IT" sz="2800" b="1" dirty="0" smtClean="0">
                <a:solidFill>
                  <a:schemeClr val="bg1"/>
                </a:solidFill>
                <a:latin typeface="MS Reference Sans Serif" panose="020B0604030504040204" pitchFamily="34" charset="0"/>
              </a:rPr>
              <a:t>PMI </a:t>
            </a:r>
            <a:r>
              <a:rPr lang="it-IT" sz="2800" b="1" dirty="0">
                <a:solidFill>
                  <a:schemeClr val="bg1"/>
                </a:solidFill>
                <a:latin typeface="MS Reference Sans Serif" panose="020B0604030504040204" pitchFamily="34" charset="0"/>
              </a:rPr>
              <a:t>italiane</a:t>
            </a:r>
            <a:r>
              <a:rPr lang="it-IT" sz="2800" dirty="0">
                <a:solidFill>
                  <a:schemeClr val="bg1"/>
                </a:solidFill>
                <a:latin typeface="MS Reference Sans Serif" panose="020B0604030504040204" pitchFamily="34" charset="0"/>
              </a:rPr>
              <a:t> nei settori creativo e culturale</a:t>
            </a:r>
            <a:endParaRPr lang="en-GB" sz="2800" dirty="0">
              <a:solidFill>
                <a:schemeClr val="bg1"/>
              </a:solidFill>
              <a:latin typeface="MS Reference Sans Serif" panose="020B060403050404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it-IT" sz="2800" dirty="0">
              <a:solidFill>
                <a:schemeClr val="bg1"/>
              </a:solidFill>
              <a:latin typeface="MS Reference Sans Serif" panose="020B060403050404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bg1"/>
                </a:solidFill>
                <a:latin typeface="MS Reference Sans Serif" panose="020B0604030504040204" pitchFamily="34" charset="0"/>
              </a:rPr>
              <a:t>Promozione di nuovi prestiti alle imprese in vari settori: cinema, teatro, tv, editoria e architettura.</a:t>
            </a:r>
            <a:endParaRPr lang="en-GB" sz="2800" dirty="0">
              <a:solidFill>
                <a:schemeClr val="bg1"/>
              </a:solidFill>
              <a:latin typeface="MS Reference Sans Serif" panose="020B0604030504040204" pitchFamily="34" charset="0"/>
            </a:endParaRPr>
          </a:p>
          <a:p>
            <a:r>
              <a:rPr lang="it-IT" sz="2800" dirty="0">
                <a:solidFill>
                  <a:schemeClr val="bg1"/>
                </a:solidFill>
                <a:latin typeface="MS Reference Sans Serif" panose="020B0604030504040204" pitchFamily="34" charset="0"/>
              </a:rPr>
              <a:t> </a:t>
            </a:r>
            <a:endParaRPr lang="en-GB" sz="2800" dirty="0">
              <a:solidFill>
                <a:schemeClr val="bg1"/>
              </a:solidFill>
              <a:latin typeface="MS Reference Sans Serif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06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Oggi parliamo di…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212976"/>
            <a:ext cx="1984250" cy="1507514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4109" y="3232118"/>
            <a:ext cx="2555776" cy="1469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Content Placeholder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6176" y="3285424"/>
            <a:ext cx="2323148" cy="1362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060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4000" cy="5066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1628800"/>
            <a:ext cx="8712968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chemeClr val="bg1"/>
                </a:solidFill>
                <a:latin typeface="MS Reference Sans Serif" panose="020B0604030504040204" pitchFamily="34" charset="0"/>
              </a:rPr>
              <a:t>GLI STRUMENTI DEL PIANO JUNCKER</a:t>
            </a:r>
            <a:endParaRPr lang="it-IT" sz="2800" b="1" dirty="0">
              <a:solidFill>
                <a:schemeClr val="bg1"/>
              </a:solidFill>
              <a:latin typeface="MS Reference Sans Serif" panose="020B0604030504040204" pitchFamily="34" charset="0"/>
            </a:endParaRPr>
          </a:p>
          <a:p>
            <a:endParaRPr lang="it-IT" sz="2000" b="1" dirty="0">
              <a:solidFill>
                <a:schemeClr val="bg1"/>
              </a:solidFill>
              <a:latin typeface="MS Reference Sans Serif" panose="020B0604030504040204" pitchFamily="34" charset="0"/>
            </a:endParaRP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chemeClr val="bg1"/>
                </a:solidFill>
                <a:latin typeface="MS Reference Sans Serif" panose="020B0604030504040204" pitchFamily="34" charset="0"/>
              </a:rPr>
              <a:t>Fondo europeo per gli investimenti strategici (FEIS): mobilitazione degli investimenti </a:t>
            </a:r>
            <a:r>
              <a:rPr lang="it-IT" sz="2000" b="1" dirty="0" smtClean="0">
                <a:solidFill>
                  <a:schemeClr val="bg1"/>
                </a:solidFill>
                <a:latin typeface="MS Reference Sans Serif" panose="020B0604030504040204" pitchFamily="34" charset="0"/>
              </a:rPr>
              <a:t>privati </a:t>
            </a:r>
          </a:p>
          <a:p>
            <a:r>
              <a:rPr lang="it-IT" sz="2000" b="1" i="1" dirty="0">
                <a:solidFill>
                  <a:schemeClr val="bg1"/>
                </a:solidFill>
                <a:latin typeface="MS Reference Sans Serif" panose="020B0604030504040204" pitchFamily="34" charset="0"/>
              </a:rPr>
              <a:t> </a:t>
            </a:r>
            <a:r>
              <a:rPr lang="it-IT" sz="2000" b="1" i="1" dirty="0" smtClean="0">
                <a:solidFill>
                  <a:schemeClr val="bg1"/>
                </a:solidFill>
                <a:latin typeface="MS Reference Sans Serif" panose="020B0604030504040204" pitchFamily="34" charset="0"/>
              </a:rPr>
              <a:t> www.eif.org</a:t>
            </a:r>
            <a:r>
              <a:rPr lang="it-IT" sz="2000" b="1" i="1" dirty="0">
                <a:solidFill>
                  <a:schemeClr val="bg1"/>
                </a:solidFill>
                <a:latin typeface="MS Reference Sans Serif" panose="020B0604030504040204" pitchFamily="34" charset="0"/>
              </a:rPr>
              <a:t>/</a:t>
            </a:r>
          </a:p>
          <a:p>
            <a:endParaRPr lang="it-IT" sz="2000" b="1" dirty="0">
              <a:solidFill>
                <a:schemeClr val="bg1"/>
              </a:solidFill>
              <a:latin typeface="MS Reference Sans Serif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chemeClr val="bg1"/>
                </a:solidFill>
                <a:latin typeface="MS Reference Sans Serif" panose="020B0604030504040204" pitchFamily="34" charset="0"/>
              </a:rPr>
              <a:t>Polo europeo di consulenza sugli investimenti e il Portale dei progetti di investimento europei: assistenza tecnica e visibilità delle opportunità di investimento</a:t>
            </a:r>
            <a:br>
              <a:rPr lang="it-IT" sz="2000" b="1" dirty="0">
                <a:solidFill>
                  <a:schemeClr val="bg1"/>
                </a:solidFill>
                <a:latin typeface="MS Reference Sans Serif" panose="020B0604030504040204" pitchFamily="34" charset="0"/>
              </a:rPr>
            </a:br>
            <a:r>
              <a:rPr lang="it-IT" sz="2000" b="1" i="1" dirty="0" smtClean="0">
                <a:solidFill>
                  <a:schemeClr val="bg1"/>
                </a:solidFill>
                <a:latin typeface="MS Reference Sans Serif" panose="020B0604030504040204" pitchFamily="34" charset="0"/>
              </a:rPr>
              <a:t>http</a:t>
            </a:r>
            <a:r>
              <a:rPr lang="it-IT" sz="2000" b="1" i="1" dirty="0">
                <a:solidFill>
                  <a:schemeClr val="bg1"/>
                </a:solidFill>
                <a:latin typeface="MS Reference Sans Serif" panose="020B0604030504040204" pitchFamily="34" charset="0"/>
              </a:rPr>
              <a:t>://eiah.eib.org</a:t>
            </a:r>
            <a:r>
              <a:rPr lang="it-IT" sz="2000" b="1" i="1" dirty="0" smtClean="0">
                <a:solidFill>
                  <a:schemeClr val="bg1"/>
                </a:solidFill>
                <a:latin typeface="MS Reference Sans Serif" panose="020B0604030504040204" pitchFamily="34" charset="0"/>
              </a:rPr>
              <a:t>/</a:t>
            </a:r>
            <a:r>
              <a:rPr lang="it-IT" sz="2000" b="1" i="1" dirty="0">
                <a:solidFill>
                  <a:schemeClr val="bg1"/>
                </a:solidFill>
                <a:latin typeface="MS Reference Sans Serif" panose="020B0604030504040204" pitchFamily="34" charset="0"/>
              </a:rPr>
              <a:t> https://</a:t>
            </a:r>
            <a:r>
              <a:rPr lang="it-IT" sz="2000" b="1" i="1" dirty="0" smtClean="0">
                <a:solidFill>
                  <a:schemeClr val="bg1"/>
                </a:solidFill>
                <a:latin typeface="MS Reference Sans Serif" panose="020B0604030504040204" pitchFamily="34" charset="0"/>
              </a:rPr>
              <a:t>ec.europa.eu/eipp/desktop/en/index.html </a:t>
            </a:r>
            <a:r>
              <a:rPr lang="it-IT" sz="2000" b="1" i="1" dirty="0">
                <a:solidFill>
                  <a:schemeClr val="bg1"/>
                </a:solidFill>
                <a:latin typeface="MS Reference Sans Serif" panose="020B0604030504040204" pitchFamily="34" charset="0"/>
              </a:rPr>
              <a:t/>
            </a:r>
            <a:br>
              <a:rPr lang="it-IT" sz="2000" b="1" i="1" dirty="0">
                <a:solidFill>
                  <a:schemeClr val="bg1"/>
                </a:solidFill>
                <a:latin typeface="MS Reference Sans Serif" panose="020B0604030504040204" pitchFamily="34" charset="0"/>
              </a:rPr>
            </a:br>
            <a:endParaRPr lang="it-IT" sz="2000" i="1" dirty="0">
              <a:solidFill>
                <a:schemeClr val="bg1"/>
              </a:solidFill>
              <a:latin typeface="MS Reference Sans Serif" panose="020B060403050404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1"/>
                </a:solidFill>
                <a:latin typeface="MS Reference Sans Serif" panose="020B0604030504040204" pitchFamily="34" charset="0"/>
              </a:rPr>
              <a:t>Miglioramento contesto imprenditoriale</a:t>
            </a:r>
            <a:endParaRPr lang="en-GB" sz="2000" dirty="0">
              <a:solidFill>
                <a:schemeClr val="bg1"/>
              </a:solidFill>
              <a:latin typeface="MS Reference Sans Serif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75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24744"/>
            <a:ext cx="8229600" cy="936625"/>
          </a:xfrm>
        </p:spPr>
        <p:txBody>
          <a:bodyPr/>
          <a:lstStyle/>
          <a:p>
            <a:r>
              <a:rPr lang="it-IT" dirty="0" smtClean="0"/>
              <a:t>Risultati nella UE e in Italia</a:t>
            </a:r>
            <a:endParaRPr lang="en-GB" dirty="0"/>
          </a:p>
        </p:txBody>
      </p:sp>
      <p:pic>
        <p:nvPicPr>
          <p:cNvPr id="4" name="Content Placeholder 3" descr="C:\Users\rossgiu\Desktop\eib-group_figures-oct-2018.pn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204864"/>
            <a:ext cx="6552728" cy="4307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013" y="2708920"/>
            <a:ext cx="3114675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354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24744"/>
            <a:ext cx="8229600" cy="936625"/>
          </a:xfrm>
        </p:spPr>
        <p:txBody>
          <a:bodyPr/>
          <a:lstStyle/>
          <a:p>
            <a:r>
              <a:rPr lang="it-IT" dirty="0" smtClean="0"/>
              <a:t>Risultati in Italia</a:t>
            </a:r>
            <a:endParaRPr lang="en-GB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38" y="2276872"/>
            <a:ext cx="803910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05064"/>
            <a:ext cx="8048625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338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348880"/>
            <a:ext cx="8229600" cy="3086099"/>
          </a:xfrm>
        </p:spPr>
      </p:pic>
    </p:spTree>
    <p:extLst>
      <p:ext uri="{BB962C8B-B14F-4D97-AF65-F5344CB8AC3E}">
        <p14:creationId xmlns:p14="http://schemas.microsoft.com/office/powerpoint/2010/main" val="153448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" y="1340768"/>
            <a:ext cx="8229600" cy="936625"/>
          </a:xfrm>
        </p:spPr>
        <p:txBody>
          <a:bodyPr/>
          <a:lstStyle/>
          <a:p>
            <a:r>
              <a:rPr lang="it-IT" dirty="0" smtClean="0">
                <a:latin typeface="MS Reference Sans Serif" panose="020B0604030504040204" pitchFamily="34" charset="0"/>
              </a:rPr>
              <a:t>Cos'è? </a:t>
            </a:r>
            <a:endParaRPr lang="en-GB" dirty="0">
              <a:latin typeface="MS Reference Sans Serif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55776" y="1556792"/>
            <a:ext cx="594015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900" i="0" dirty="0" smtClean="0">
                <a:latin typeface="+mj-lt"/>
              </a:rPr>
              <a:t>Uno dei fondi strutturali europei istituto nel 1975. </a:t>
            </a:r>
          </a:p>
          <a:p>
            <a:endParaRPr lang="it-IT" sz="1900" i="0" dirty="0" smtClean="0">
              <a:latin typeface="+mj-lt"/>
            </a:endParaRPr>
          </a:p>
          <a:p>
            <a:r>
              <a:rPr lang="it-IT" sz="1900" i="0" dirty="0" smtClean="0">
                <a:latin typeface="+mj-lt"/>
              </a:rPr>
              <a:t>Nello specifico interviene attraverso:</a:t>
            </a:r>
          </a:p>
          <a:p>
            <a:endParaRPr lang="it-IT" sz="1900" i="0" dirty="0" smtClean="0"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900" i="0" dirty="0" smtClean="0">
                <a:latin typeface="+mj-lt"/>
              </a:rPr>
              <a:t>investimenti produttivi </a:t>
            </a:r>
            <a:r>
              <a:rPr lang="it-IT" sz="1900" dirty="0" smtClean="0">
                <a:latin typeface="+mj-lt"/>
              </a:rPr>
              <a:t>per </a:t>
            </a:r>
            <a:r>
              <a:rPr lang="it-IT" sz="1900" i="0" dirty="0" smtClean="0">
                <a:latin typeface="+mj-lt"/>
              </a:rPr>
              <a:t>creare o salvaguardare posti di lavoro durevoli;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900" i="0" dirty="0" smtClean="0"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900" i="0" dirty="0" smtClean="0">
                <a:latin typeface="+mj-lt"/>
              </a:rPr>
              <a:t>investimenti per le infrastrutture;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900" i="0" dirty="0" smtClean="0"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900" i="0" dirty="0" smtClean="0">
                <a:latin typeface="+mj-lt"/>
              </a:rPr>
              <a:t>misure di sostegno alle piccole e medie imprese.</a:t>
            </a:r>
            <a:endParaRPr lang="en-GB" sz="1900" i="0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480" y="5301208"/>
            <a:ext cx="4032448" cy="128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579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Come funziona?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000" i="0" dirty="0" smtClean="0"/>
              <a:t>I fondi </a:t>
            </a:r>
            <a:r>
              <a:rPr lang="it-IT" sz="2000" i="0" dirty="0"/>
              <a:t>sono gestiti dai Paesi stessi, attraverso accordi di </a:t>
            </a:r>
            <a:r>
              <a:rPr lang="it-IT" sz="2000" i="0" dirty="0" smtClean="0"/>
              <a:t>partenariato, </a:t>
            </a:r>
            <a:r>
              <a:rPr lang="it-IT" sz="2000" i="0" dirty="0"/>
              <a:t>in collaborazione con la Commissione </a:t>
            </a:r>
            <a:r>
              <a:rPr lang="it-IT" sz="2000" i="0" dirty="0" smtClean="0"/>
              <a:t>europea. </a:t>
            </a:r>
          </a:p>
          <a:p>
            <a:endParaRPr lang="it-IT" sz="2000" i="0" dirty="0" smtClean="0"/>
          </a:p>
          <a:p>
            <a:r>
              <a:rPr lang="it-IT" sz="2000" i="0" dirty="0" smtClean="0"/>
              <a:t>Questi </a:t>
            </a:r>
            <a:r>
              <a:rPr lang="it-IT" sz="2000" i="0" dirty="0"/>
              <a:t>accordi </a:t>
            </a:r>
            <a:r>
              <a:rPr lang="it-IT" sz="2000" i="0" dirty="0" smtClean="0"/>
              <a:t>comportano </a:t>
            </a:r>
            <a:r>
              <a:rPr lang="it-IT" sz="2000" i="0" dirty="0"/>
              <a:t>una serie di programmi di investimento per distribuire i finanziamenti alle diverse regioni e ai vari </a:t>
            </a:r>
            <a:r>
              <a:rPr lang="it-IT" sz="2000" i="0" dirty="0" smtClean="0"/>
              <a:t>progetti.</a:t>
            </a:r>
          </a:p>
          <a:p>
            <a:endParaRPr lang="it-IT" sz="2000" i="0" dirty="0"/>
          </a:p>
          <a:p>
            <a:r>
              <a:rPr lang="it-IT" sz="2000" i="0" dirty="0" smtClean="0"/>
              <a:t>Chiunque rispetti i requisiti può partecipare ai bandi e beneficiare dei finanziamenti. </a:t>
            </a:r>
            <a:endParaRPr lang="en-GB" sz="2000" i="0" dirty="0"/>
          </a:p>
        </p:txBody>
      </p:sp>
    </p:spTree>
    <p:extLst>
      <p:ext uri="{BB962C8B-B14F-4D97-AF65-F5344CB8AC3E}">
        <p14:creationId xmlns:p14="http://schemas.microsoft.com/office/powerpoint/2010/main" val="63272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5856" y="3717032"/>
            <a:ext cx="4824536" cy="792088"/>
          </a:xfrm>
        </p:spPr>
        <p:txBody>
          <a:bodyPr/>
          <a:lstStyle/>
          <a:p>
            <a:r>
              <a:rPr lang="it-IT" sz="2800" dirty="0" smtClean="0"/>
              <a:t>Grazie per l'attenzione</a:t>
            </a:r>
            <a:endParaRPr lang="en-GB" sz="2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79512" y="5183713"/>
            <a:ext cx="8229600" cy="1365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it-IT" altLang="en-US" sz="1200" b="1" kern="0" dirty="0" smtClean="0"/>
              <a:t>Francesco LAERA</a:t>
            </a:r>
            <a:endParaRPr lang="en-GB" altLang="en-US" sz="1200" kern="0" dirty="0" smtClean="0"/>
          </a:p>
          <a:p>
            <a:pPr marL="0" indent="0">
              <a:buFontTx/>
              <a:buNone/>
              <a:defRPr/>
            </a:pPr>
            <a:r>
              <a:rPr lang="it-IT" altLang="en-US" sz="1200" b="1" kern="0" dirty="0" smtClean="0"/>
              <a:t>Addetto stampa</a:t>
            </a:r>
            <a:br>
              <a:rPr lang="it-IT" altLang="en-US" sz="1200" b="1" kern="0" dirty="0" smtClean="0"/>
            </a:br>
            <a:r>
              <a:rPr lang="it-IT" altLang="en-US" sz="1200" b="1" kern="0" dirty="0" smtClean="0"/>
              <a:t> </a:t>
            </a:r>
            <a:r>
              <a:rPr lang="en-GB" altLang="en-US" sz="1200" b="1" kern="0" dirty="0" smtClean="0"/>
              <a:t> </a:t>
            </a:r>
            <a:r>
              <a:rPr lang="it-IT" altLang="en-US" sz="1200" b="1" kern="0" dirty="0" smtClean="0"/>
              <a:t/>
            </a:r>
            <a:br>
              <a:rPr lang="it-IT" altLang="en-US" sz="1200" b="1" kern="0" dirty="0" smtClean="0"/>
            </a:br>
            <a:r>
              <a:rPr lang="it-IT" altLang="en-US" sz="1200" b="1" kern="0" dirty="0" smtClean="0"/>
              <a:t>Commissione europea - </a:t>
            </a:r>
            <a:r>
              <a:rPr lang="it-IT" altLang="en-US" sz="1200" kern="0" dirty="0" smtClean="0"/>
              <a:t>Rappresentanza a Milano</a:t>
            </a:r>
            <a:endParaRPr lang="en-GB" altLang="en-US" sz="1200" kern="0" dirty="0" smtClean="0"/>
          </a:p>
          <a:p>
            <a:pPr marL="0" indent="0">
              <a:buFontTx/>
              <a:buNone/>
              <a:defRPr/>
            </a:pPr>
            <a:endParaRPr lang="it-IT" altLang="en-US" sz="1200" kern="0" dirty="0" smtClean="0"/>
          </a:p>
          <a:p>
            <a:pPr marL="0" indent="0">
              <a:buFontTx/>
              <a:buNone/>
              <a:defRPr/>
            </a:pPr>
            <a:r>
              <a:rPr lang="it-IT" altLang="en-US" sz="1200" kern="0" dirty="0" smtClean="0"/>
              <a:t>Corso Magenta, 59 - I-20123  Milano</a:t>
            </a:r>
            <a:endParaRPr lang="en-GB" altLang="en-US" sz="1200" kern="0" dirty="0" smtClean="0"/>
          </a:p>
          <a:p>
            <a:pPr marL="0" indent="0">
              <a:buFontTx/>
              <a:buNone/>
              <a:defRPr/>
            </a:pPr>
            <a:r>
              <a:rPr lang="it-IT" altLang="en-US" sz="1200" kern="0" dirty="0" smtClean="0"/>
              <a:t> </a:t>
            </a:r>
            <a:endParaRPr lang="en-GB" altLang="en-US" sz="1200" kern="0" dirty="0" smtClean="0"/>
          </a:p>
          <a:p>
            <a:pPr marL="0" indent="0">
              <a:lnSpc>
                <a:spcPct val="150000"/>
              </a:lnSpc>
              <a:buFontTx/>
              <a:buNone/>
              <a:defRPr/>
            </a:pPr>
            <a:endParaRPr lang="en-GB" altLang="en-US" sz="1200" kern="0" dirty="0" smtClean="0"/>
          </a:p>
          <a:p>
            <a:pPr marL="0" indent="0">
              <a:buFontTx/>
              <a:buNone/>
              <a:defRPr/>
            </a:pPr>
            <a:endParaRPr lang="en-GB" altLang="en-US" sz="1200" kern="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34888" y="4991174"/>
            <a:ext cx="8229600" cy="1750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algn="r">
              <a:buFontTx/>
              <a:buNone/>
              <a:defRPr/>
            </a:pPr>
            <a:endParaRPr lang="en-GB" altLang="en-US" sz="1200" kern="0" dirty="0" smtClean="0"/>
          </a:p>
          <a:p>
            <a:pPr marL="0" indent="0" algn="r">
              <a:buFontTx/>
              <a:buNone/>
              <a:defRPr/>
            </a:pPr>
            <a:r>
              <a:rPr lang="it-IT" altLang="en-US" sz="1200" kern="0" dirty="0" smtClean="0">
                <a:hlinkClick r:id="rId2"/>
              </a:rPr>
              <a:t>francesco.laera@ec.europa.eu</a:t>
            </a:r>
            <a:endParaRPr lang="en-GB" altLang="en-US" sz="1200" kern="0" dirty="0" smtClean="0"/>
          </a:p>
          <a:p>
            <a:pPr marL="0" indent="0" algn="r">
              <a:buNone/>
              <a:defRPr/>
            </a:pPr>
            <a:r>
              <a:rPr lang="it-IT" altLang="en-US" sz="1200" kern="0" dirty="0" err="1"/>
              <a:t>Twitter</a:t>
            </a:r>
            <a:r>
              <a:rPr lang="it-IT" altLang="en-US" sz="1200" kern="0" dirty="0"/>
              <a:t>: </a:t>
            </a:r>
            <a:r>
              <a:rPr lang="it-IT" altLang="en-US" sz="1200" kern="0" dirty="0" smtClean="0"/>
              <a:t>@</a:t>
            </a:r>
            <a:r>
              <a:rPr lang="it-IT" altLang="en-US" sz="1200" kern="0" dirty="0" err="1" smtClean="0"/>
              <a:t>franlaer</a:t>
            </a:r>
            <a:endParaRPr lang="en-GB" altLang="en-US" sz="1200" kern="0" dirty="0"/>
          </a:p>
          <a:p>
            <a:pPr marL="0" indent="0" algn="r">
              <a:buFontTx/>
              <a:buNone/>
              <a:defRPr/>
            </a:pPr>
            <a:endParaRPr lang="it-IT" altLang="en-US" sz="1200" kern="0" dirty="0" smtClean="0">
              <a:hlinkClick r:id="rId3" tooltip="http://ec.europa.eu/italia"/>
            </a:endParaRPr>
          </a:p>
          <a:p>
            <a:pPr marL="0" indent="0" algn="r">
              <a:buFontTx/>
              <a:buNone/>
              <a:defRPr/>
            </a:pPr>
            <a:r>
              <a:rPr lang="it-IT" altLang="en-US" sz="1200" kern="0" dirty="0" smtClean="0">
                <a:hlinkClick r:id="rId3" tooltip="http://ec.europa.eu/italia"/>
              </a:rPr>
              <a:t>http://ec.europa.eu/italy</a:t>
            </a:r>
            <a:endParaRPr lang="it-IT" altLang="en-US" sz="1200" kern="0" dirty="0" smtClean="0"/>
          </a:p>
          <a:p>
            <a:pPr marL="0" indent="0" algn="r">
              <a:buFontTx/>
              <a:buNone/>
              <a:defRPr/>
            </a:pPr>
            <a:endParaRPr lang="it-IT" altLang="en-US" sz="1200" kern="0" dirty="0" smtClean="0"/>
          </a:p>
          <a:p>
            <a:pPr marL="0" indent="0" algn="r">
              <a:buFontTx/>
              <a:buNone/>
              <a:defRPr/>
            </a:pPr>
            <a:r>
              <a:rPr lang="it-IT" altLang="en-US" sz="1200" kern="0" dirty="0" err="1" smtClean="0"/>
              <a:t>europainitalia</a:t>
            </a:r>
            <a:endParaRPr lang="en-GB" altLang="en-US" sz="1200" kern="0" dirty="0" smtClean="0"/>
          </a:p>
          <a:p>
            <a:pPr marL="0" indent="0">
              <a:lnSpc>
                <a:spcPct val="150000"/>
              </a:lnSpc>
              <a:buFontTx/>
              <a:buNone/>
              <a:defRPr/>
            </a:pPr>
            <a:endParaRPr lang="en-GB" altLang="en-US" sz="1200" kern="0" dirty="0" smtClean="0"/>
          </a:p>
          <a:p>
            <a:pPr marL="0" indent="0">
              <a:buFontTx/>
              <a:buNone/>
              <a:defRPr/>
            </a:pPr>
            <a:endParaRPr lang="en-GB" altLang="en-US" sz="1200" kern="0" dirty="0"/>
          </a:p>
        </p:txBody>
      </p:sp>
      <p:grpSp>
        <p:nvGrpSpPr>
          <p:cNvPr id="7" name="Group 6"/>
          <p:cNvGrpSpPr/>
          <p:nvPr/>
        </p:nvGrpSpPr>
        <p:grpSpPr>
          <a:xfrm>
            <a:off x="153774" y="1700808"/>
            <a:ext cx="8810714" cy="1368152"/>
            <a:chOff x="153774" y="1700808"/>
            <a:chExt cx="8810714" cy="1368152"/>
          </a:xfrm>
        </p:grpSpPr>
        <p:pic>
          <p:nvPicPr>
            <p:cNvPr id="819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774" y="1785938"/>
              <a:ext cx="8735706" cy="1283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 bwMode="auto">
            <a:xfrm>
              <a:off x="3563888" y="1700808"/>
              <a:ext cx="5400600" cy="4811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 smtClean="0">
                <a:ln>
                  <a:noFill/>
                </a:ln>
                <a:solidFill>
                  <a:srgbClr val="0F5494"/>
                </a:solidFill>
                <a:effectLst/>
                <a:latin typeface="Verdana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022927" y="6215657"/>
            <a:ext cx="759458" cy="415293"/>
            <a:chOff x="6264188" y="6133536"/>
            <a:chExt cx="759458" cy="415293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4188" y="6133536"/>
              <a:ext cx="415293" cy="415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6" name="Picture 4" descr="Image result for twitter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556"/>
            <a:stretch/>
          </p:blipFill>
          <p:spPr bwMode="auto">
            <a:xfrm>
              <a:off x="6679481" y="6133536"/>
              <a:ext cx="344165" cy="4152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8690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Oggi parliamo di…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212976"/>
            <a:ext cx="1984250" cy="1507514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4109" y="3232118"/>
            <a:ext cx="2555776" cy="1469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Content Placeholder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6176" y="3285424"/>
            <a:ext cx="2323148" cy="1362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467545" y="2924944"/>
            <a:ext cx="2448272" cy="2088232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34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860" y="1649636"/>
            <a:ext cx="5188942" cy="39422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095" y="5949280"/>
            <a:ext cx="88204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>
                <a:latin typeface="MS Reference Sans Serif" panose="020B0604030504040204" pitchFamily="34" charset="0"/>
              </a:rPr>
              <a:t>Il nostro patrimonio: dove il passato incontra il futuro</a:t>
            </a:r>
            <a:endParaRPr lang="en-GB" sz="2200" b="1" dirty="0">
              <a:latin typeface="MS Reference Sans Serif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alphaModFix amt="42000"/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4000" cy="5256584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0220" y="1782094"/>
            <a:ext cx="81061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latin typeface="MS Reference Sans Serif" panose="020B0604030504040204" pitchFamily="34" charset="0"/>
              </a:rPr>
              <a:t>Perché</a:t>
            </a:r>
            <a:r>
              <a:rPr lang="it-IT" sz="2000" dirty="0" smtClean="0">
                <a:latin typeface="MS Reference Sans Serif" panose="020B0604030504040204" pitchFamily="34" charset="0"/>
              </a:rPr>
              <a:t>? </a:t>
            </a:r>
          </a:p>
          <a:p>
            <a:pPr algn="just"/>
            <a:r>
              <a:rPr lang="it-IT" sz="2000" dirty="0" smtClean="0">
                <a:latin typeface="MS Reference Sans Serif" panose="020B0604030504040204" pitchFamily="34" charset="0"/>
              </a:rPr>
              <a:t>Per </a:t>
            </a:r>
            <a:r>
              <a:rPr lang="it-IT" sz="2000" dirty="0">
                <a:latin typeface="MS Reference Sans Serif" panose="020B0604030504040204" pitchFamily="34" charset="0"/>
              </a:rPr>
              <a:t>celebrare in tutta Europa il nostro ricco patrimonio </a:t>
            </a:r>
            <a:r>
              <a:rPr lang="it-IT" sz="2000" dirty="0" smtClean="0">
                <a:latin typeface="MS Reference Sans Serif" panose="020B0604030504040204" pitchFamily="34" charset="0"/>
              </a:rPr>
              <a:t>culturale</a:t>
            </a:r>
            <a:endParaRPr lang="en-GB" sz="2000" dirty="0">
              <a:latin typeface="MS Reference Sans Serif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40" y="3366270"/>
            <a:ext cx="77540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latin typeface="MS Reference Sans Serif" panose="020B0604030504040204" pitchFamily="34" charset="0"/>
              </a:rPr>
              <a:t>Come</a:t>
            </a:r>
            <a:r>
              <a:rPr lang="it-IT" sz="2000" dirty="0" smtClean="0">
                <a:latin typeface="MS Reference Sans Serif" panose="020B0604030504040204" pitchFamily="34" charset="0"/>
              </a:rPr>
              <a:t>? </a:t>
            </a:r>
          </a:p>
          <a:p>
            <a:pPr algn="just"/>
            <a:r>
              <a:rPr lang="it-IT" sz="2000" dirty="0" smtClean="0">
                <a:latin typeface="MS Reference Sans Serif" panose="020B0604030504040204" pitchFamily="34" charset="0"/>
              </a:rPr>
              <a:t>Con iniziative </a:t>
            </a:r>
            <a:r>
              <a:rPr lang="it-IT" sz="2000" dirty="0">
                <a:latin typeface="MS Reference Sans Serif" panose="020B0604030504040204" pitchFamily="34" charset="0"/>
              </a:rPr>
              <a:t>e </a:t>
            </a:r>
            <a:r>
              <a:rPr lang="it-IT" sz="2000" dirty="0" smtClean="0">
                <a:latin typeface="MS Reference Sans Serif" panose="020B0604030504040204" pitchFamily="34" charset="0"/>
              </a:rPr>
              <a:t> </a:t>
            </a:r>
            <a:r>
              <a:rPr lang="it-IT" sz="2000" dirty="0">
                <a:latin typeface="MS Reference Sans Serif" panose="020B0604030504040204" pitchFamily="34" charset="0"/>
              </a:rPr>
              <a:t>manifestazioni in tutta </a:t>
            </a:r>
            <a:r>
              <a:rPr lang="it-IT" sz="2000" dirty="0" smtClean="0">
                <a:latin typeface="MS Reference Sans Serif" panose="020B0604030504040204" pitchFamily="34" charset="0"/>
              </a:rPr>
              <a:t>Europa</a:t>
            </a:r>
            <a:endParaRPr lang="en-GB" sz="2000" dirty="0">
              <a:latin typeface="MS Reference Sans Serif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4340" y="4696108"/>
            <a:ext cx="80420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MS Reference Sans Serif" panose="020B0604030504040204" pitchFamily="34" charset="0"/>
              </a:rPr>
              <a:t>È </a:t>
            </a:r>
            <a:r>
              <a:rPr lang="it-IT" sz="2000" b="1" dirty="0">
                <a:latin typeface="MS Reference Sans Serif" panose="020B0604030504040204" pitchFamily="34" charset="0"/>
              </a:rPr>
              <a:t>fonte di crescita </a:t>
            </a:r>
            <a:r>
              <a:rPr lang="it-IT" sz="2000" dirty="0">
                <a:latin typeface="MS Reference Sans Serif" panose="020B0604030504040204" pitchFamily="34" charset="0"/>
              </a:rPr>
              <a:t>e </a:t>
            </a:r>
            <a:r>
              <a:rPr lang="it-IT" sz="2000" dirty="0" smtClean="0">
                <a:latin typeface="MS Reference Sans Serif" panose="020B0604030504040204" pitchFamily="34" charset="0"/>
              </a:rPr>
              <a:t>occupazione, rappresenta </a:t>
            </a:r>
            <a:r>
              <a:rPr lang="it-IT" sz="2000" dirty="0">
                <a:latin typeface="MS Reference Sans Serif" panose="020B0604030504040204" pitchFamily="34" charset="0"/>
              </a:rPr>
              <a:t>un vasto potenziale per l’Europa ma dobbiamo </a:t>
            </a:r>
            <a:r>
              <a:rPr lang="it-IT" sz="2000" dirty="0" smtClean="0">
                <a:latin typeface="MS Reference Sans Serif" panose="020B0604030504040204" pitchFamily="34" charset="0"/>
              </a:rPr>
              <a:t>valorizzarlo</a:t>
            </a:r>
            <a:endParaRPr lang="en-GB" sz="2000" dirty="0">
              <a:latin typeface="MS Reference Sans Serif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19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2" y="2208634"/>
            <a:ext cx="9047002" cy="446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16265" y="1455167"/>
            <a:ext cx="63114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/>
              <a:t>www.annoeuropeo2018.beniculturali.it</a:t>
            </a:r>
            <a:r>
              <a:rPr lang="en-GB" sz="24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62607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68" y="2420888"/>
            <a:ext cx="8820472" cy="2089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7114"/>
            <a:ext cx="9144000" cy="1010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25144"/>
            <a:ext cx="3456384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771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551" y="3574079"/>
            <a:ext cx="4571329" cy="3095281"/>
          </a:xfrm>
        </p:spPr>
      </p:pic>
      <p:sp>
        <p:nvSpPr>
          <p:cNvPr id="8" name="TextBox 7"/>
          <p:cNvSpPr txBox="1"/>
          <p:nvPr/>
        </p:nvSpPr>
        <p:spPr>
          <a:xfrm>
            <a:off x="460128" y="1988840"/>
            <a:ext cx="38164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b="1" dirty="0"/>
              <a:t>Giornate </a:t>
            </a:r>
            <a:r>
              <a:rPr lang="it-IT" sz="1800" b="1" dirty="0" smtClean="0"/>
              <a:t>di Primavera: 7 siti in Piemonte, Lombardia e Veneto </a:t>
            </a:r>
            <a:r>
              <a:rPr lang="it-IT" sz="1800" b="1" dirty="0"/>
              <a:t>che hanno ricevuto finanziamenti </a:t>
            </a:r>
            <a:r>
              <a:rPr lang="it-IT" sz="1800" b="1" dirty="0" smtClean="0"/>
              <a:t>europei</a:t>
            </a:r>
            <a:endParaRPr lang="it-IT" sz="1800" b="1" dirty="0"/>
          </a:p>
          <a:p>
            <a:endParaRPr lang="it-IT" sz="1800" b="1" dirty="0" smtClean="0"/>
          </a:p>
          <a:p>
            <a:endParaRPr lang="it-IT" sz="1800" b="1" dirty="0"/>
          </a:p>
          <a:p>
            <a:r>
              <a:rPr lang="it-IT" sz="1800" b="1" dirty="0" smtClean="0"/>
              <a:t>Giornate d'Autunno FAI: 32 siti in tutta Italia che hanno ricevuto finanziamenti europei</a:t>
            </a:r>
          </a:p>
          <a:p>
            <a:endParaRPr lang="it-IT" sz="1800" b="1" dirty="0"/>
          </a:p>
          <a:p>
            <a:r>
              <a:rPr lang="it-IT" sz="1800" b="1" dirty="0" smtClean="0"/>
              <a:t>Tutti aperti al pubblico e visitabili attraverso veri e propri "Itinerari europei" </a:t>
            </a:r>
            <a:endParaRPr lang="en-GB" sz="1800" b="1" dirty="0"/>
          </a:p>
        </p:txBody>
      </p:sp>
      <p:sp>
        <p:nvSpPr>
          <p:cNvPr id="4" name="Rectangle 3"/>
          <p:cNvSpPr/>
          <p:nvPr/>
        </p:nvSpPr>
        <p:spPr>
          <a:xfrm>
            <a:off x="131577" y="76200"/>
            <a:ext cx="4420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FFFF00"/>
                </a:solidFill>
              </a:rPr>
              <a:t>A</a:t>
            </a:r>
            <a:r>
              <a:rPr lang="it-IT" dirty="0">
                <a:solidFill>
                  <a:srgbClr val="FFFF00"/>
                </a:solidFill>
              </a:rPr>
              <a:t>TTIVITA' DELLA R</a:t>
            </a:r>
            <a:r>
              <a:rPr lang="it-IT" b="1" dirty="0">
                <a:solidFill>
                  <a:srgbClr val="FFFF00"/>
                </a:solidFill>
              </a:rPr>
              <a:t>A</a:t>
            </a:r>
            <a:r>
              <a:rPr lang="it-IT" dirty="0">
                <a:solidFill>
                  <a:srgbClr val="FFFF00"/>
                </a:solidFill>
              </a:rPr>
              <a:t>PPRESENT</a:t>
            </a:r>
            <a:r>
              <a:rPr lang="it-IT" b="1" dirty="0">
                <a:solidFill>
                  <a:srgbClr val="FFFF00"/>
                </a:solidFill>
              </a:rPr>
              <a:t>A</a:t>
            </a:r>
            <a:r>
              <a:rPr lang="it-IT" dirty="0">
                <a:solidFill>
                  <a:srgbClr val="FFFF00"/>
                </a:solidFill>
              </a:rPr>
              <a:t>NZA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67613" y="104553"/>
            <a:ext cx="11336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FF00"/>
                </a:solidFill>
              </a:rPr>
              <a:t>Marzo 2018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67613" y="407504"/>
            <a:ext cx="12202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FF00"/>
                </a:solidFill>
              </a:rPr>
              <a:t>Ottobre 2018</a:t>
            </a:r>
            <a:endParaRPr lang="en-GB" dirty="0">
              <a:solidFill>
                <a:srgbClr val="FFFF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551" y="1340768"/>
            <a:ext cx="4571329" cy="193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52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414130"/>
            <a:ext cx="40001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 smtClean="0">
                <a:solidFill>
                  <a:srgbClr val="0F5494"/>
                </a:solidFill>
              </a:rPr>
              <a:t>G</a:t>
            </a:r>
            <a:r>
              <a:rPr lang="it-IT" sz="4000" dirty="0" smtClean="0">
                <a:solidFill>
                  <a:srgbClr val="0F5494"/>
                </a:solidFill>
              </a:rPr>
              <a:t>IR</a:t>
            </a:r>
            <a:r>
              <a:rPr lang="it-IT" sz="4000" dirty="0" smtClean="0">
                <a:solidFill>
                  <a:srgbClr val="FF6699"/>
                </a:solidFill>
              </a:rPr>
              <a:t>O</a:t>
            </a:r>
            <a:r>
              <a:rPr lang="it-IT" sz="4000" dirty="0" smtClean="0">
                <a:solidFill>
                  <a:srgbClr val="0F5494"/>
                </a:solidFill>
              </a:rPr>
              <a:t> D'</a:t>
            </a:r>
            <a:r>
              <a:rPr lang="it-IT" sz="4000" dirty="0" smtClean="0">
                <a:solidFill>
                  <a:srgbClr val="00B050"/>
                </a:solidFill>
              </a:rPr>
              <a:t>ITA</a:t>
            </a:r>
            <a:r>
              <a:rPr lang="it-IT" sz="4000" dirty="0" smtClean="0">
                <a:solidFill>
                  <a:srgbClr val="FF0000"/>
                </a:solidFill>
              </a:rPr>
              <a:t>LIA</a:t>
            </a:r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1577" y="76200"/>
            <a:ext cx="4420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FFFF00"/>
                </a:solidFill>
              </a:rPr>
              <a:t>A</a:t>
            </a:r>
            <a:r>
              <a:rPr lang="it-IT" dirty="0">
                <a:solidFill>
                  <a:srgbClr val="FFFF00"/>
                </a:solidFill>
              </a:rPr>
              <a:t>TTIVITA' DELLA R</a:t>
            </a:r>
            <a:r>
              <a:rPr lang="it-IT" b="1" dirty="0">
                <a:solidFill>
                  <a:srgbClr val="FFFF00"/>
                </a:solidFill>
              </a:rPr>
              <a:t>A</a:t>
            </a:r>
            <a:r>
              <a:rPr lang="it-IT" dirty="0">
                <a:solidFill>
                  <a:srgbClr val="FFFF00"/>
                </a:solidFill>
              </a:rPr>
              <a:t>PPRESENT</a:t>
            </a:r>
            <a:r>
              <a:rPr lang="it-IT" b="1" dirty="0">
                <a:solidFill>
                  <a:srgbClr val="FFFF00"/>
                </a:solidFill>
              </a:rPr>
              <a:t>A</a:t>
            </a:r>
            <a:r>
              <a:rPr lang="it-IT" dirty="0">
                <a:solidFill>
                  <a:srgbClr val="FFFF00"/>
                </a:solidFill>
              </a:rPr>
              <a:t>NZA</a:t>
            </a:r>
          </a:p>
        </p:txBody>
      </p:sp>
      <p:pic>
        <p:nvPicPr>
          <p:cNvPr id="1026" name="Picture 2" descr="G:\Eventi\2018\05 Maggio\Giro d'Italia\Camper\LATO DX_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47" y="2590800"/>
            <a:ext cx="57150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089" y="1295399"/>
            <a:ext cx="2580911" cy="17636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91153" y="473885"/>
            <a:ext cx="1680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FF00"/>
                </a:solidFill>
              </a:rPr>
              <a:t>Maggio 2018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02012" y="4084349"/>
            <a:ext cx="22942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>
                <a:solidFill>
                  <a:srgbClr val="0F5494"/>
                </a:solidFill>
              </a:rPr>
              <a:t>#</a:t>
            </a:r>
            <a:r>
              <a:rPr lang="it-IT" sz="3200" dirty="0" err="1" smtClean="0">
                <a:solidFill>
                  <a:srgbClr val="0F5494"/>
                </a:solidFill>
              </a:rPr>
              <a:t>UEalGiro</a:t>
            </a:r>
            <a:endParaRPr lang="en-GB" sz="3200" dirty="0">
              <a:solidFill>
                <a:srgbClr val="0F54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23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772</TotalTime>
  <Words>380</Words>
  <Application>Microsoft Office PowerPoint</Application>
  <PresentationFormat>On-screen Show (4:3)</PresentationFormat>
  <Paragraphs>100</Paragraphs>
  <Slides>26</Slides>
  <Notes>0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Blank</vt:lpstr>
      <vt:lpstr>2018 Anno europeo del patrimonio culturale</vt:lpstr>
      <vt:lpstr>Oggi parliamo di…</vt:lpstr>
      <vt:lpstr>Oggi parliamo di…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Oggi parliamo di…</vt:lpstr>
      <vt:lpstr>PowerPoint Presentation</vt:lpstr>
      <vt:lpstr>PowerPoint Presentation</vt:lpstr>
      <vt:lpstr>PowerPoint Presentation</vt:lpstr>
      <vt:lpstr>PowerPoint Presentation</vt:lpstr>
      <vt:lpstr>Oggi parliamo di…</vt:lpstr>
      <vt:lpstr>PowerPoint Presentation</vt:lpstr>
      <vt:lpstr>PowerPoint Presentation</vt:lpstr>
      <vt:lpstr>PowerPoint Presentation</vt:lpstr>
      <vt:lpstr>Risultati nella UE e in Italia</vt:lpstr>
      <vt:lpstr>Risultati in Italia</vt:lpstr>
      <vt:lpstr>PowerPoint Presentation</vt:lpstr>
      <vt:lpstr>Cos'è? </vt:lpstr>
      <vt:lpstr>Come funziona?</vt:lpstr>
      <vt:lpstr>PowerPoint Presentation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PIGNI Giacomo (COMM-MILAN)</dc:creator>
  <cp:lastModifiedBy>LAERA Francesco (COMM-MILAN)</cp:lastModifiedBy>
  <cp:revision>40</cp:revision>
  <dcterms:created xsi:type="dcterms:W3CDTF">2018-10-23T10:03:27Z</dcterms:created>
  <dcterms:modified xsi:type="dcterms:W3CDTF">2018-10-25T10:42:42Z</dcterms:modified>
</cp:coreProperties>
</file>