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62"/>
  </p:notesMasterIdLst>
  <p:sldIdLst>
    <p:sldId id="259" r:id="rId2"/>
    <p:sldId id="283" r:id="rId3"/>
    <p:sldId id="284" r:id="rId4"/>
    <p:sldId id="282" r:id="rId5"/>
    <p:sldId id="285" r:id="rId6"/>
    <p:sldId id="266" r:id="rId7"/>
    <p:sldId id="278" r:id="rId8"/>
    <p:sldId id="330" r:id="rId9"/>
    <p:sldId id="331" r:id="rId10"/>
    <p:sldId id="286" r:id="rId11"/>
    <p:sldId id="279" r:id="rId12"/>
    <p:sldId id="332" r:id="rId13"/>
    <p:sldId id="289" r:id="rId14"/>
    <p:sldId id="290" r:id="rId15"/>
    <p:sldId id="302" r:id="rId16"/>
    <p:sldId id="303" r:id="rId17"/>
    <p:sldId id="304" r:id="rId18"/>
    <p:sldId id="292" r:id="rId19"/>
    <p:sldId id="293" r:id="rId20"/>
    <p:sldId id="294" r:id="rId21"/>
    <p:sldId id="295" r:id="rId22"/>
    <p:sldId id="296" r:id="rId23"/>
    <p:sldId id="333" r:id="rId24"/>
    <p:sldId id="334" r:id="rId25"/>
    <p:sldId id="335" r:id="rId26"/>
    <p:sldId id="336" r:id="rId27"/>
    <p:sldId id="337" r:id="rId28"/>
    <p:sldId id="260" r:id="rId29"/>
    <p:sldId id="305" r:id="rId30"/>
    <p:sldId id="301" r:id="rId31"/>
    <p:sldId id="297" r:id="rId32"/>
    <p:sldId id="306" r:id="rId33"/>
    <p:sldId id="298" r:id="rId34"/>
    <p:sldId id="300" r:id="rId35"/>
    <p:sldId id="270" r:id="rId36"/>
    <p:sldId id="299" r:id="rId37"/>
    <p:sldId id="307" r:id="rId38"/>
    <p:sldId id="308" r:id="rId39"/>
    <p:sldId id="309" r:id="rId40"/>
    <p:sldId id="310" r:id="rId41"/>
    <p:sldId id="311" r:id="rId42"/>
    <p:sldId id="312" r:id="rId43"/>
    <p:sldId id="313" r:id="rId44"/>
    <p:sldId id="314" r:id="rId45"/>
    <p:sldId id="315" r:id="rId46"/>
    <p:sldId id="316" r:id="rId47"/>
    <p:sldId id="327" r:id="rId48"/>
    <p:sldId id="317" r:id="rId49"/>
    <p:sldId id="328" r:id="rId50"/>
    <p:sldId id="326" r:id="rId51"/>
    <p:sldId id="318" r:id="rId52"/>
    <p:sldId id="319" r:id="rId53"/>
    <p:sldId id="320" r:id="rId54"/>
    <p:sldId id="321" r:id="rId55"/>
    <p:sldId id="322" r:id="rId56"/>
    <p:sldId id="323" r:id="rId57"/>
    <p:sldId id="324" r:id="rId58"/>
    <p:sldId id="325" r:id="rId59"/>
    <p:sldId id="329" r:id="rId60"/>
    <p:sldId id="338" r:id="rId61"/>
  </p:sldIdLst>
  <p:sldSz cx="9144000" cy="6840538"/>
  <p:notesSz cx="6858000" cy="9144000"/>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5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3B8"/>
    <a:srgbClr val="96BD0D"/>
    <a:srgbClr val="878375"/>
    <a:srgbClr val="F08B27"/>
    <a:srgbClr val="AF1E75"/>
    <a:srgbClr val="C4007B"/>
    <a:srgbClr val="FBCF39"/>
    <a:srgbClr val="FFFFFF"/>
    <a:srgbClr val="9073AC"/>
    <a:srgbClr val="727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5" autoAdjust="0"/>
    <p:restoredTop sz="83362" autoAdjust="0"/>
  </p:normalViewPr>
  <p:slideViewPr>
    <p:cSldViewPr snapToGrid="0" snapToObjects="1" showGuides="1">
      <p:cViewPr>
        <p:scale>
          <a:sx n="90" d="100"/>
          <a:sy n="90" d="100"/>
        </p:scale>
        <p:origin x="-588" y="-72"/>
      </p:cViewPr>
      <p:guideLst>
        <p:guide orient="horz" pos="2990"/>
        <p:guide pos="240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Colonna1</c:v>
                </c:pt>
              </c:strCache>
            </c:strRef>
          </c:tx>
          <c:explosion val="11"/>
          <c:dLbls>
            <c:dLbl>
              <c:idx val="0"/>
              <c:layout/>
              <c:tx>
                <c:rich>
                  <a:bodyPr/>
                  <a:lstStyle/>
                  <a:p>
                    <a:r>
                      <a:rPr lang="en-US" dirty="0" smtClean="0"/>
                      <a:t>22,02 M </a:t>
                    </a:r>
                    <a:r>
                      <a:rPr lang="it-IT" sz="1800" b="0" i="0" u="none" strike="noStrike" baseline="0" dirty="0" smtClean="0">
                        <a:effectLst/>
                      </a:rPr>
                      <a:t>€</a:t>
                    </a:r>
                  </a:p>
                </c:rich>
              </c:tx>
              <c:showLegendKey val="0"/>
              <c:showVal val="1"/>
              <c:showCatName val="0"/>
              <c:showSerName val="0"/>
              <c:showPercent val="0"/>
              <c:showBubbleSize val="0"/>
            </c:dLbl>
            <c:dLbl>
              <c:idx val="1"/>
              <c:layout/>
              <c:tx>
                <c:rich>
                  <a:bodyPr/>
                  <a:lstStyle/>
                  <a:p>
                    <a:r>
                      <a:rPr lang="en-US" dirty="0" smtClean="0"/>
                      <a:t>74,3 M </a:t>
                    </a:r>
                    <a:r>
                      <a:rPr lang="it-IT" sz="1800" b="0" i="0" u="none" strike="noStrike" baseline="0" dirty="0" smtClean="0">
                        <a:effectLst/>
                      </a:rPr>
                      <a:t>€</a:t>
                    </a:r>
                    <a:endParaRPr lang="en-US" dirty="0"/>
                  </a:p>
                </c:rich>
              </c:tx>
              <c:showLegendKey val="0"/>
              <c:showVal val="1"/>
              <c:showCatName val="0"/>
              <c:showSerName val="0"/>
              <c:showPercent val="0"/>
              <c:showBubbleSize val="0"/>
            </c:dLbl>
            <c:showLegendKey val="0"/>
            <c:showVal val="0"/>
            <c:showCatName val="0"/>
            <c:showSerName val="0"/>
            <c:showPercent val="0"/>
            <c:showBubbleSize val="0"/>
          </c:dLbls>
          <c:cat>
            <c:strRef>
              <c:f>Foglio1!$A$2:$A$3</c:f>
              <c:strCache>
                <c:ptCount val="2"/>
                <c:pt idx="0">
                  <c:v>Contributi locali</c:v>
                </c:pt>
                <c:pt idx="1">
                  <c:v>FESR</c:v>
                </c:pt>
              </c:strCache>
            </c:strRef>
          </c:cat>
          <c:val>
            <c:numRef>
              <c:f>Foglio1!$B$2:$B$3</c:f>
              <c:numCache>
                <c:formatCode>General</c:formatCode>
                <c:ptCount val="2"/>
                <c:pt idx="0">
                  <c:v>22.02</c:v>
                </c:pt>
                <c:pt idx="1">
                  <c:v>74.3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7597936436384398"/>
          <c:y val="0.231659448818898"/>
          <c:w val="0.31227727883922601"/>
          <c:h val="0.63668110236220499"/>
        </c:manualLayout>
      </c:layout>
      <c:overlay val="0"/>
      <c:txPr>
        <a:bodyPr/>
        <a:lstStyle/>
        <a:p>
          <a:pPr>
            <a:defRPr sz="2400">
              <a:latin typeface="Bell MT" pitchFamily="18" charset="0"/>
            </a:defRPr>
          </a:pPr>
          <a:endParaRPr lang="it-IT"/>
        </a:p>
      </c:txPr>
    </c:legend>
    <c:plotVisOnly val="1"/>
    <c:dispBlanksAs val="zero"/>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7568745367474"/>
          <c:y val="4.8237351248024897E-2"/>
          <c:w val="0.48612560040639602"/>
          <c:h val="0.77678536899329298"/>
        </c:manualLayout>
      </c:layout>
      <c:barChart>
        <c:barDir val="bar"/>
        <c:grouping val="stacked"/>
        <c:varyColors val="0"/>
        <c:ser>
          <c:idx val="0"/>
          <c:order val="0"/>
          <c:tx>
            <c:strRef>
              <c:f>Foglio1!$B$1</c:f>
              <c:strCache>
                <c:ptCount val="1"/>
                <c:pt idx="0">
                  <c:v>Finanziamento locale</c:v>
                </c:pt>
              </c:strCache>
            </c:strRef>
          </c:tx>
          <c:invertIfNegative val="0"/>
          <c:dLbls>
            <c:dLbl>
              <c:idx val="0"/>
              <c:layout/>
              <c:tx>
                <c:rich>
                  <a:bodyPr/>
                  <a:lstStyle/>
                  <a:p>
                    <a:r>
                      <a:rPr lang="en-US" sz="1600" dirty="0" smtClean="0"/>
                      <a:t>14 M </a:t>
                    </a:r>
                    <a:r>
                      <a:rPr lang="it-IT" sz="1600" b="0" i="0" u="none" strike="noStrike" baseline="0" dirty="0" smtClean="0"/>
                      <a:t>€</a:t>
                    </a:r>
                    <a:endParaRPr lang="en-US" dirty="0"/>
                  </a:p>
                </c:rich>
              </c:tx>
              <c:showLegendKey val="0"/>
              <c:showVal val="1"/>
              <c:showCatName val="0"/>
              <c:showSerName val="0"/>
              <c:showPercent val="0"/>
              <c:showBubbleSize val="0"/>
            </c:dLbl>
            <c:dLbl>
              <c:idx val="1"/>
              <c:layout/>
              <c:tx>
                <c:rich>
                  <a:bodyPr/>
                  <a:lstStyle/>
                  <a:p>
                    <a:r>
                      <a:rPr lang="en-US" sz="1600" smtClean="0"/>
                      <a:t>22 M</a:t>
                    </a:r>
                    <a:r>
                      <a:rPr lang="it-IT" sz="1600" b="0" i="0" u="none" strike="noStrike" baseline="0" smtClean="0"/>
                      <a:t> €</a:t>
                    </a:r>
                    <a:endParaRPr lang="en-US"/>
                  </a:p>
                </c:rich>
              </c:tx>
              <c:showLegendKey val="0"/>
              <c:showVal val="1"/>
              <c:showCatName val="0"/>
              <c:showSerName val="0"/>
              <c:showPercent val="0"/>
              <c:showBubbleSize val="0"/>
            </c:dLbl>
            <c:txPr>
              <a:bodyPr/>
              <a:lstStyle/>
              <a:p>
                <a:pPr>
                  <a:defRPr sz="1600"/>
                </a:pPr>
                <a:endParaRPr lang="it-IT"/>
              </a:p>
            </c:txPr>
            <c:showLegendKey val="0"/>
            <c:showVal val="1"/>
            <c:showCatName val="0"/>
            <c:showSerName val="0"/>
            <c:showPercent val="0"/>
            <c:showBubbleSize val="0"/>
            <c:showLeaderLines val="0"/>
          </c:dLbls>
          <c:cat>
            <c:strRef>
              <c:f>Foglio1!$A$2:$A$3</c:f>
              <c:strCache>
                <c:ptCount val="2"/>
                <c:pt idx="0">
                  <c:v>URBACT II 67 M €</c:v>
                </c:pt>
                <c:pt idx="1">
                  <c:v>URBACT III 96 M €</c:v>
                </c:pt>
              </c:strCache>
            </c:strRef>
          </c:cat>
          <c:val>
            <c:numRef>
              <c:f>Foglio1!$B$2:$B$3</c:f>
              <c:numCache>
                <c:formatCode>General</c:formatCode>
                <c:ptCount val="2"/>
                <c:pt idx="0">
                  <c:v>14</c:v>
                </c:pt>
                <c:pt idx="1">
                  <c:v>22</c:v>
                </c:pt>
              </c:numCache>
            </c:numRef>
          </c:val>
        </c:ser>
        <c:ser>
          <c:idx val="1"/>
          <c:order val="1"/>
          <c:tx>
            <c:strRef>
              <c:f>Foglio1!$C$1</c:f>
              <c:strCache>
                <c:ptCount val="1"/>
                <c:pt idx="0">
                  <c:v>FESR</c:v>
                </c:pt>
              </c:strCache>
            </c:strRef>
          </c:tx>
          <c:invertIfNegative val="0"/>
          <c:dLbls>
            <c:dLbl>
              <c:idx val="0"/>
              <c:layout/>
              <c:tx>
                <c:rich>
                  <a:bodyPr/>
                  <a:lstStyle/>
                  <a:p>
                    <a:r>
                      <a:rPr lang="en-US" sz="1600" smtClean="0"/>
                      <a:t>53 M </a:t>
                    </a:r>
                    <a:r>
                      <a:rPr lang="it-IT" sz="1600" b="0" i="0" u="none" strike="noStrike" baseline="0" smtClean="0"/>
                      <a:t>€</a:t>
                    </a:r>
                    <a:endParaRPr lang="en-US"/>
                  </a:p>
                </c:rich>
              </c:tx>
              <c:showLegendKey val="0"/>
              <c:showVal val="1"/>
              <c:showCatName val="0"/>
              <c:showSerName val="0"/>
              <c:showPercent val="0"/>
              <c:showBubbleSize val="0"/>
            </c:dLbl>
            <c:dLbl>
              <c:idx val="1"/>
              <c:layout/>
              <c:tx>
                <c:rich>
                  <a:bodyPr/>
                  <a:lstStyle/>
                  <a:p>
                    <a:r>
                      <a:rPr lang="en-US" sz="1600" smtClean="0"/>
                      <a:t>74 M </a:t>
                    </a:r>
                    <a:r>
                      <a:rPr lang="it-IT" sz="1600" b="0" i="0" u="none" strike="noStrike" baseline="0" smtClean="0"/>
                      <a:t>€</a:t>
                    </a:r>
                    <a:endParaRPr lang="en-US"/>
                  </a:p>
                </c:rich>
              </c:tx>
              <c:showLegendKey val="0"/>
              <c:showVal val="1"/>
              <c:showCatName val="0"/>
              <c:showSerName val="0"/>
              <c:showPercent val="0"/>
              <c:showBubbleSize val="0"/>
            </c:dLbl>
            <c:txPr>
              <a:bodyPr/>
              <a:lstStyle/>
              <a:p>
                <a:pPr>
                  <a:defRPr sz="1600"/>
                </a:pPr>
                <a:endParaRPr lang="it-IT"/>
              </a:p>
            </c:txPr>
            <c:showLegendKey val="0"/>
            <c:showVal val="1"/>
            <c:showCatName val="0"/>
            <c:showSerName val="0"/>
            <c:showPercent val="0"/>
            <c:showBubbleSize val="0"/>
            <c:showLeaderLines val="0"/>
          </c:dLbls>
          <c:cat>
            <c:strRef>
              <c:f>Foglio1!$A$2:$A$3</c:f>
              <c:strCache>
                <c:ptCount val="2"/>
                <c:pt idx="0">
                  <c:v>URBACT II 67 M €</c:v>
                </c:pt>
                <c:pt idx="1">
                  <c:v>URBACT III 96 M €</c:v>
                </c:pt>
              </c:strCache>
            </c:strRef>
          </c:cat>
          <c:val>
            <c:numRef>
              <c:f>Foglio1!$C$2:$C$3</c:f>
              <c:numCache>
                <c:formatCode>General</c:formatCode>
                <c:ptCount val="2"/>
                <c:pt idx="0">
                  <c:v>53</c:v>
                </c:pt>
                <c:pt idx="1">
                  <c:v>74</c:v>
                </c:pt>
              </c:numCache>
            </c:numRef>
          </c:val>
        </c:ser>
        <c:dLbls>
          <c:showLegendKey val="0"/>
          <c:showVal val="0"/>
          <c:showCatName val="0"/>
          <c:showSerName val="0"/>
          <c:showPercent val="0"/>
          <c:showBubbleSize val="0"/>
        </c:dLbls>
        <c:gapWidth val="150"/>
        <c:overlap val="100"/>
        <c:axId val="95441664"/>
        <c:axId val="95443200"/>
      </c:barChart>
      <c:catAx>
        <c:axId val="95441664"/>
        <c:scaling>
          <c:orientation val="minMax"/>
        </c:scaling>
        <c:delete val="0"/>
        <c:axPos val="l"/>
        <c:majorTickMark val="out"/>
        <c:minorTickMark val="none"/>
        <c:tickLblPos val="nextTo"/>
        <c:txPr>
          <a:bodyPr/>
          <a:lstStyle/>
          <a:p>
            <a:pPr>
              <a:defRPr sz="2400" b="1">
                <a:latin typeface="Bell MT" pitchFamily="18" charset="0"/>
              </a:defRPr>
            </a:pPr>
            <a:endParaRPr lang="it-IT"/>
          </a:p>
        </c:txPr>
        <c:crossAx val="95443200"/>
        <c:crosses val="autoZero"/>
        <c:auto val="1"/>
        <c:lblAlgn val="ctr"/>
        <c:lblOffset val="100"/>
        <c:noMultiLvlLbl val="0"/>
      </c:catAx>
      <c:valAx>
        <c:axId val="95443200"/>
        <c:scaling>
          <c:orientation val="minMax"/>
          <c:max val="100"/>
        </c:scaling>
        <c:delete val="0"/>
        <c:axPos val="b"/>
        <c:majorGridlines/>
        <c:numFmt formatCode="General" sourceLinked="1"/>
        <c:majorTickMark val="out"/>
        <c:minorTickMark val="none"/>
        <c:tickLblPos val="nextTo"/>
        <c:crossAx val="95441664"/>
        <c:crosses val="autoZero"/>
        <c:crossBetween val="between"/>
      </c:valAx>
    </c:plotArea>
    <c:legend>
      <c:legendPos val="r"/>
      <c:legendEntry>
        <c:idx val="0"/>
        <c:txPr>
          <a:bodyPr/>
          <a:lstStyle/>
          <a:p>
            <a:pPr>
              <a:defRPr sz="2400">
                <a:latin typeface="Bell MT" pitchFamily="18" charset="0"/>
              </a:defRPr>
            </a:pPr>
            <a:endParaRPr lang="it-IT"/>
          </a:p>
        </c:txPr>
      </c:legendEntry>
      <c:legendEntry>
        <c:idx val="1"/>
        <c:txPr>
          <a:bodyPr/>
          <a:lstStyle/>
          <a:p>
            <a:pPr>
              <a:defRPr sz="2400">
                <a:latin typeface="Bell MT" pitchFamily="18" charset="0"/>
              </a:defRPr>
            </a:pPr>
            <a:endParaRPr lang="it-IT"/>
          </a:p>
        </c:txPr>
      </c:legendEntry>
      <c:layout>
        <c:manualLayout>
          <c:xMode val="edge"/>
          <c:yMode val="edge"/>
          <c:x val="0.72058838990490504"/>
          <c:y val="7.2487237992110806E-2"/>
          <c:w val="0.26683790186189899"/>
          <c:h val="0.92080373026308504"/>
        </c:manualLayout>
      </c:layout>
      <c:overlay val="0"/>
    </c:legend>
    <c:plotVisOnly val="1"/>
    <c:dispBlanksAs val="gap"/>
    <c:showDLblsOverMax val="0"/>
  </c:chart>
  <c:txPr>
    <a:bodyPr/>
    <a:lstStyle/>
    <a:p>
      <a:pPr>
        <a:defRPr sz="18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643113046775699"/>
          <c:y val="3.74311796814518E-2"/>
          <c:w val="0.45964461401506501"/>
          <c:h val="0.78829900668193997"/>
        </c:manualLayout>
      </c:layout>
      <c:barChart>
        <c:barDir val="bar"/>
        <c:grouping val="stacked"/>
        <c:varyColors val="0"/>
        <c:ser>
          <c:idx val="0"/>
          <c:order val="0"/>
          <c:tx>
            <c:strRef>
              <c:f>Foglio1!$B$1</c:f>
              <c:strCache>
                <c:ptCount val="1"/>
                <c:pt idx="0">
                  <c:v>FESR</c:v>
                </c:pt>
              </c:strCache>
            </c:strRef>
          </c:tx>
          <c:invertIfNegative val="0"/>
          <c:dLbls>
            <c:dLbl>
              <c:idx val="0"/>
              <c:layout/>
              <c:tx>
                <c:rich>
                  <a:bodyPr/>
                  <a:lstStyle/>
                  <a:p>
                    <a:r>
                      <a:rPr lang="en-US" smtClean="0"/>
                      <a:t>70%</a:t>
                    </a:r>
                    <a:endParaRPr lang="en-US"/>
                  </a:p>
                </c:rich>
              </c:tx>
              <c:showLegendKey val="0"/>
              <c:showVal val="1"/>
              <c:showCatName val="0"/>
              <c:showSerName val="0"/>
              <c:showPercent val="0"/>
              <c:showBubbleSize val="0"/>
            </c:dLbl>
            <c:dLbl>
              <c:idx val="1"/>
              <c:layout/>
              <c:tx>
                <c:rich>
                  <a:bodyPr/>
                  <a:lstStyle/>
                  <a:p>
                    <a:r>
                      <a:rPr lang="en-US" smtClean="0"/>
                      <a:t>85%</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Foglio1!$A$2:$A$3</c:f>
              <c:strCache>
                <c:ptCount val="2"/>
                <c:pt idx="0">
                  <c:v>Regioni più sviluppate</c:v>
                </c:pt>
                <c:pt idx="1">
                  <c:v>Regioni meno sviluppate</c:v>
                </c:pt>
              </c:strCache>
            </c:strRef>
          </c:cat>
          <c:val>
            <c:numRef>
              <c:f>Foglio1!$B$2:$B$3</c:f>
              <c:numCache>
                <c:formatCode>General</c:formatCode>
                <c:ptCount val="2"/>
                <c:pt idx="0">
                  <c:v>70</c:v>
                </c:pt>
                <c:pt idx="1">
                  <c:v>85</c:v>
                </c:pt>
              </c:numCache>
            </c:numRef>
          </c:val>
        </c:ser>
        <c:ser>
          <c:idx val="1"/>
          <c:order val="1"/>
          <c:tx>
            <c:strRef>
              <c:f>Foglio1!$C$1</c:f>
              <c:strCache>
                <c:ptCount val="1"/>
                <c:pt idx="0">
                  <c:v>Cofinanziamento nazionale</c:v>
                </c:pt>
              </c:strCache>
            </c:strRef>
          </c:tx>
          <c:invertIfNegative val="0"/>
          <c:dLbls>
            <c:dLbl>
              <c:idx val="0"/>
              <c:layout/>
              <c:tx>
                <c:rich>
                  <a:bodyPr/>
                  <a:lstStyle/>
                  <a:p>
                    <a:r>
                      <a:rPr lang="en-US" dirty="0" smtClean="0"/>
                      <a:t>15%</a:t>
                    </a:r>
                    <a:endParaRPr lang="en-US" dirty="0"/>
                  </a:p>
                </c:rich>
              </c:tx>
              <c:showLegendKey val="0"/>
              <c:showVal val="1"/>
              <c:showCatName val="0"/>
              <c:showSerName val="0"/>
              <c:showPercent val="0"/>
              <c:showBubbleSize val="0"/>
            </c:dLbl>
            <c:dLbl>
              <c:idx val="1"/>
              <c:layout/>
              <c:tx>
                <c:rich>
                  <a:bodyPr/>
                  <a:lstStyle/>
                  <a:p>
                    <a:r>
                      <a:rPr lang="en-US" smtClean="0"/>
                      <a:t>15%</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Foglio1!$A$2:$A$3</c:f>
              <c:strCache>
                <c:ptCount val="2"/>
                <c:pt idx="0">
                  <c:v>Regioni più sviluppate</c:v>
                </c:pt>
                <c:pt idx="1">
                  <c:v>Regioni meno sviluppate</c:v>
                </c:pt>
              </c:strCache>
            </c:strRef>
          </c:cat>
          <c:val>
            <c:numRef>
              <c:f>Foglio1!$C$2:$C$3</c:f>
              <c:numCache>
                <c:formatCode>General</c:formatCode>
                <c:ptCount val="2"/>
                <c:pt idx="0">
                  <c:v>15</c:v>
                </c:pt>
                <c:pt idx="1">
                  <c:v>15</c:v>
                </c:pt>
              </c:numCache>
            </c:numRef>
          </c:val>
        </c:ser>
        <c:ser>
          <c:idx val="2"/>
          <c:order val="2"/>
          <c:tx>
            <c:strRef>
              <c:f>Foglio1!$D$1</c:f>
              <c:strCache>
                <c:ptCount val="1"/>
                <c:pt idx="0">
                  <c:v>Risorse proprie</c:v>
                </c:pt>
              </c:strCache>
            </c:strRef>
          </c:tx>
          <c:invertIfNegative val="0"/>
          <c:dLbls>
            <c:dLbl>
              <c:idx val="0"/>
              <c:layout/>
              <c:tx>
                <c:rich>
                  <a:bodyPr/>
                  <a:lstStyle/>
                  <a:p>
                    <a:r>
                      <a:rPr lang="en-US" dirty="0" smtClean="0"/>
                      <a:t>15%</a:t>
                    </a:r>
                    <a:endParaRPr lang="en-US" dirty="0"/>
                  </a:p>
                </c:rich>
              </c:tx>
              <c:showLegendKey val="0"/>
              <c:showVal val="1"/>
              <c:showCatName val="0"/>
              <c:showSerName val="0"/>
              <c:showPercent val="0"/>
              <c:showBubbleSize val="0"/>
            </c:dLbl>
            <c:showLegendKey val="0"/>
            <c:showVal val="0"/>
            <c:showCatName val="0"/>
            <c:showSerName val="0"/>
            <c:showPercent val="0"/>
            <c:showBubbleSize val="0"/>
          </c:dLbls>
          <c:cat>
            <c:strRef>
              <c:f>Foglio1!$A$2:$A$3</c:f>
              <c:strCache>
                <c:ptCount val="2"/>
                <c:pt idx="0">
                  <c:v>Regioni più sviluppate</c:v>
                </c:pt>
                <c:pt idx="1">
                  <c:v>Regioni meno sviluppate</c:v>
                </c:pt>
              </c:strCache>
            </c:strRef>
          </c:cat>
          <c:val>
            <c:numRef>
              <c:f>Foglio1!$D$2:$D$3</c:f>
              <c:numCache>
                <c:formatCode>General</c:formatCode>
                <c:ptCount val="2"/>
                <c:pt idx="0">
                  <c:v>15</c:v>
                </c:pt>
              </c:numCache>
            </c:numRef>
          </c:val>
        </c:ser>
        <c:dLbls>
          <c:showLegendKey val="0"/>
          <c:showVal val="0"/>
          <c:showCatName val="0"/>
          <c:showSerName val="0"/>
          <c:showPercent val="0"/>
          <c:showBubbleSize val="0"/>
        </c:dLbls>
        <c:gapWidth val="150"/>
        <c:overlap val="100"/>
        <c:axId val="96845824"/>
        <c:axId val="96847360"/>
      </c:barChart>
      <c:catAx>
        <c:axId val="96845824"/>
        <c:scaling>
          <c:orientation val="minMax"/>
        </c:scaling>
        <c:delete val="0"/>
        <c:axPos val="l"/>
        <c:majorTickMark val="out"/>
        <c:minorTickMark val="none"/>
        <c:tickLblPos val="nextTo"/>
        <c:crossAx val="96847360"/>
        <c:crosses val="autoZero"/>
        <c:auto val="1"/>
        <c:lblAlgn val="ctr"/>
        <c:lblOffset val="100"/>
        <c:noMultiLvlLbl val="0"/>
      </c:catAx>
      <c:valAx>
        <c:axId val="96847360"/>
        <c:scaling>
          <c:orientation val="minMax"/>
          <c:max val="100"/>
        </c:scaling>
        <c:delete val="0"/>
        <c:axPos val="b"/>
        <c:majorGridlines/>
        <c:numFmt formatCode="General" sourceLinked="1"/>
        <c:majorTickMark val="out"/>
        <c:minorTickMark val="none"/>
        <c:tickLblPos val="nextTo"/>
        <c:crossAx val="96845824"/>
        <c:crosses val="autoZero"/>
        <c:crossBetween val="between"/>
      </c:valAx>
    </c:plotArea>
    <c:legend>
      <c:legendPos val="r"/>
      <c:legendEntry>
        <c:idx val="2"/>
        <c:txPr>
          <a:bodyPr/>
          <a:lstStyle/>
          <a:p>
            <a:pPr>
              <a:defRPr i="0"/>
            </a:pPr>
            <a:endParaRPr lang="it-IT"/>
          </a:p>
        </c:txPr>
      </c:legendEntry>
      <c:layout>
        <c:manualLayout>
          <c:xMode val="edge"/>
          <c:yMode val="edge"/>
          <c:x val="0.72021197209264598"/>
          <c:y val="0.18179174509857901"/>
          <c:w val="0.27029998676449801"/>
          <c:h val="0.617744147571198"/>
        </c:manualLayout>
      </c:layout>
      <c:overlay val="0"/>
    </c:legend>
    <c:plotVisOnly val="1"/>
    <c:dispBlanksAs val="gap"/>
    <c:showDLblsOverMax val="0"/>
  </c:chart>
  <c:txPr>
    <a:bodyPr/>
    <a:lstStyle/>
    <a:p>
      <a:pPr>
        <a:defRPr sz="1800"/>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6FD8D-4A12-4627-AD0D-85D2B21481AE}" type="datetimeFigureOut">
              <a:rPr lang="en-GB" smtClean="0"/>
              <a:t>15/10/2018</a:t>
            </a:fld>
            <a:endParaRPr lang="en-GB"/>
          </a:p>
        </p:txBody>
      </p:sp>
      <p:sp>
        <p:nvSpPr>
          <p:cNvPr id="4" name="Espace réservé de l'image des diapositives 3"/>
          <p:cNvSpPr>
            <a:spLocks noGrp="1" noRot="1" noChangeAspect="1"/>
          </p:cNvSpPr>
          <p:nvPr>
            <p:ph type="sldImg" idx="2"/>
          </p:nvPr>
        </p:nvSpPr>
        <p:spPr>
          <a:xfrm>
            <a:off x="1138238" y="685800"/>
            <a:ext cx="45815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88B859-111D-47F7-BBEC-F653417A8972}" type="slidenum">
              <a:rPr lang="en-GB" smtClean="0"/>
              <a:t>‹N›</a:t>
            </a:fld>
            <a:endParaRPr lang="en-GB"/>
          </a:p>
        </p:txBody>
      </p:sp>
    </p:spTree>
    <p:extLst>
      <p:ext uri="{BB962C8B-B14F-4D97-AF65-F5344CB8AC3E}">
        <p14:creationId xmlns:p14="http://schemas.microsoft.com/office/powerpoint/2010/main" val="223166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11</a:t>
            </a:fld>
            <a:endParaRPr lang="en-GB"/>
          </a:p>
        </p:txBody>
      </p:sp>
    </p:spTree>
    <p:extLst>
      <p:ext uri="{BB962C8B-B14F-4D97-AF65-F5344CB8AC3E}">
        <p14:creationId xmlns:p14="http://schemas.microsoft.com/office/powerpoint/2010/main" val="3310511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46</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48</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50</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51</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52</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53</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54</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55</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56</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57</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19</a:t>
            </a:fld>
            <a:endParaRPr lang="en-GB"/>
          </a:p>
        </p:txBody>
      </p:sp>
    </p:spTree>
    <p:extLst>
      <p:ext uri="{BB962C8B-B14F-4D97-AF65-F5344CB8AC3E}">
        <p14:creationId xmlns:p14="http://schemas.microsoft.com/office/powerpoint/2010/main" val="2274676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58</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20</a:t>
            </a:fld>
            <a:endParaRPr lang="en-GB"/>
          </a:p>
        </p:txBody>
      </p:sp>
    </p:spTree>
    <p:extLst>
      <p:ext uri="{BB962C8B-B14F-4D97-AF65-F5344CB8AC3E}">
        <p14:creationId xmlns:p14="http://schemas.microsoft.com/office/powerpoint/2010/main" val="227467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21</a:t>
            </a:fld>
            <a:endParaRPr lang="en-GB"/>
          </a:p>
        </p:txBody>
      </p:sp>
    </p:spTree>
    <p:extLst>
      <p:ext uri="{BB962C8B-B14F-4D97-AF65-F5344CB8AC3E}">
        <p14:creationId xmlns:p14="http://schemas.microsoft.com/office/powerpoint/2010/main" val="227467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22</a:t>
            </a:fld>
            <a:endParaRPr lang="en-GB"/>
          </a:p>
        </p:txBody>
      </p:sp>
    </p:spTree>
    <p:extLst>
      <p:ext uri="{BB962C8B-B14F-4D97-AF65-F5344CB8AC3E}">
        <p14:creationId xmlns:p14="http://schemas.microsoft.com/office/powerpoint/2010/main" val="227467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0688B859-111D-47F7-BBEC-F653417A8972}" type="slidenum">
              <a:rPr lang="en-GB" smtClean="0"/>
              <a:t>30</a:t>
            </a:fld>
            <a:endParaRPr lang="en-GB"/>
          </a:p>
        </p:txBody>
      </p:sp>
    </p:spTree>
    <p:extLst>
      <p:ext uri="{BB962C8B-B14F-4D97-AF65-F5344CB8AC3E}">
        <p14:creationId xmlns:p14="http://schemas.microsoft.com/office/powerpoint/2010/main" val="37787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Focus on Sodertalje good practice: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all started with Sodertalje (84 000 people) and its good practice for Tasty and healthy food, Organically grown, Less meat, more vegetables and wholegrain, Seasonal food, Locally produced, Reduced food waste. These principles apply to 84 public canteens with  17 000 meals/day  and  57% organic food. What is really important and amazing here is that the local food is purchased directly by the city and all the actions are put in place by the city itself, with no public procurement!   </a:t>
            </a:r>
            <a:endParaRPr lang="en-US" dirty="0" smtClean="0">
              <a:effectLst/>
            </a:endParaRPr>
          </a:p>
          <a:p>
            <a:endParaRPr lang="en-US" sz="1200" kern="1200" dirty="0" smtClean="0">
              <a:solidFill>
                <a:schemeClr val="tx1"/>
              </a:solidFill>
              <a:effectLst/>
              <a:latin typeface="+mn-lt"/>
              <a:ea typeface="+mn-ea"/>
              <a:cs typeface="+mn-cs"/>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b="1" i="0" dirty="0" err="1" smtClean="0">
                <a:solidFill>
                  <a:srgbClr val="878375"/>
                </a:solidFill>
                <a:latin typeface="Century Gothic" panose="020B0502020202020204" pitchFamily="34" charset="0"/>
              </a:rPr>
              <a:t>Mollet</a:t>
            </a:r>
            <a:r>
              <a:rPr lang="en-US" b="1" i="0" baseline="0" dirty="0" smtClean="0">
                <a:solidFill>
                  <a:srgbClr val="878375"/>
                </a:solidFill>
                <a:latin typeface="Century Gothic" panose="020B0502020202020204" pitchFamily="34" charset="0"/>
              </a:rPr>
              <a:t> del Valles: </a:t>
            </a:r>
            <a:r>
              <a:rPr lang="en-US" i="0" dirty="0" smtClean="0">
                <a:solidFill>
                  <a:srgbClr val="878375"/>
                </a:solidFill>
                <a:latin typeface="Century Gothic" panose="020B0502020202020204" pitchFamily="34" charset="0"/>
              </a:rPr>
              <a:t>Implementation of a </a:t>
            </a:r>
            <a:r>
              <a:rPr lang="en-US" b="1" i="0" dirty="0" smtClean="0">
                <a:solidFill>
                  <a:srgbClr val="878375"/>
                </a:solidFill>
                <a:latin typeface="Century Gothic" panose="020B0502020202020204" pitchFamily="34" charset="0"/>
              </a:rPr>
              <a:t>New Diet Policy </a:t>
            </a:r>
            <a:r>
              <a:rPr lang="en-US" i="0" dirty="0" smtClean="0">
                <a:solidFill>
                  <a:srgbClr val="878375"/>
                </a:solidFill>
                <a:latin typeface="Century Gothic" panose="020B0502020202020204" pitchFamily="34" charset="0"/>
              </a:rPr>
              <a:t>transforming 7 kindergarten canteens into ecological ones by using local products, reducing meat consumption and reintroducing the canteen’s cook!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31</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35</a:t>
            </a:fld>
            <a:endParaRPr lang="en-GB"/>
          </a:p>
        </p:txBody>
      </p:sp>
    </p:spTree>
    <p:extLst>
      <p:ext uri="{BB962C8B-B14F-4D97-AF65-F5344CB8AC3E}">
        <p14:creationId xmlns:p14="http://schemas.microsoft.com/office/powerpoint/2010/main" val="162270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pPr/>
              <a:t>45</a:t>
            </a:fld>
            <a:endParaRPr lang="en-GB"/>
          </a:p>
        </p:txBody>
      </p:sp>
    </p:spTree>
    <p:extLst>
      <p:ext uri="{BB962C8B-B14F-4D97-AF65-F5344CB8AC3E}">
        <p14:creationId xmlns:p14="http://schemas.microsoft.com/office/powerpoint/2010/main" val="1622706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Cover-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3999" cy="6812462"/>
          </a:xfrm>
          <a:prstGeom prst="rect">
            <a:avLst/>
          </a:prstGeom>
        </p:spPr>
      </p:pic>
    </p:spTree>
    <p:extLst>
      <p:ext uri="{BB962C8B-B14F-4D97-AF65-F5344CB8AC3E}">
        <p14:creationId xmlns:p14="http://schemas.microsoft.com/office/powerpoint/2010/main" val="1752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Image+legend">
    <p:spTree>
      <p:nvGrpSpPr>
        <p:cNvPr id="1" name=""/>
        <p:cNvGrpSpPr/>
        <p:nvPr/>
      </p:nvGrpSpPr>
      <p:grpSpPr>
        <a:xfrm>
          <a:off x="0" y="0"/>
          <a:ext cx="0" cy="0"/>
          <a:chOff x="0" y="0"/>
          <a:chExt cx="0" cy="0"/>
        </a:xfrm>
      </p:grpSpPr>
      <p:sp>
        <p:nvSpPr>
          <p:cNvPr id="10" name="Espace réservé du texte 9"/>
          <p:cNvSpPr>
            <a:spLocks noGrp="1"/>
          </p:cNvSpPr>
          <p:nvPr>
            <p:ph type="body" sz="quarter" idx="13"/>
          </p:nvPr>
        </p:nvSpPr>
        <p:spPr>
          <a:xfrm>
            <a:off x="6119997" y="3710045"/>
            <a:ext cx="1944000" cy="2139950"/>
          </a:xfrm>
        </p:spPr>
        <p:txBody>
          <a:bodyPr lIns="108000" anchor="b" anchorCtr="0">
            <a:normAutofit/>
          </a:bodyPr>
          <a:lstStyle>
            <a:lvl1pPr marL="7938" indent="0">
              <a:buFont typeface="Arial" charset="0"/>
              <a:buNone/>
              <a:defRPr sz="1200" b="1" i="0">
                <a:solidFill>
                  <a:srgbClr val="F08B27"/>
                </a:solidFill>
                <a:latin typeface="Arial" charset="0"/>
                <a:ea typeface="Arial" charset="0"/>
                <a:cs typeface="Arial" charset="0"/>
              </a:defRPr>
            </a:lvl1pPr>
            <a:lvl2pPr marL="7938" indent="0">
              <a:buFont typeface="Arial" charset="0"/>
              <a:buNone/>
              <a:defRPr sz="1200" b="0">
                <a:solidFill>
                  <a:srgbClr val="F08B27"/>
                </a:solidFill>
              </a:defRPr>
            </a:lvl2pPr>
            <a:lvl3pPr marL="222250" indent="-214313">
              <a:buFont typeface="Cambria" charset="0"/>
              <a:buChar char="⎼"/>
              <a:tabLst/>
              <a:defRPr sz="1200">
                <a:solidFill>
                  <a:srgbClr val="F08B27"/>
                </a:solidFill>
              </a:defRPr>
            </a:lvl3pPr>
            <a:lvl4pPr marL="222250" indent="0">
              <a:buFont typeface="Arial" charset="0"/>
              <a:buNone/>
              <a:tabLst/>
              <a:defRPr sz="1200">
                <a:solidFill>
                  <a:srgbClr val="F08B27"/>
                </a:solidFill>
              </a:defRPr>
            </a:lvl4pPr>
            <a:lvl5pPr marL="222250" indent="0">
              <a:buNone/>
              <a:tabLst/>
              <a:defRPr sz="1200">
                <a:solidFill>
                  <a:srgbClr val="F08B27"/>
                </a:solidFill>
              </a:defRPr>
            </a:lvl5pPr>
          </a:lstStyle>
          <a:p>
            <a:pPr lvl="0"/>
            <a:r>
              <a:rPr lang="fr-FR" smtClean="0"/>
              <a:t>Modifiez les styles du texte du masque</a:t>
            </a:r>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noChangeAspect="1"/>
          </p:cNvSpPr>
          <p:nvPr>
            <p:ph type="pic" sz="quarter" idx="14"/>
          </p:nvPr>
        </p:nvSpPr>
        <p:spPr>
          <a:xfrm>
            <a:off x="719997" y="1799995"/>
            <a:ext cx="5400000" cy="4050000"/>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0325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Cover-2">
    <p:bg>
      <p:bgPr>
        <a:solidFill>
          <a:srgbClr val="FFFFFF"/>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a:extLst>
              <a:ext uri="{28A0092B-C50C-407E-A947-70E740481C1C}">
                <a14:useLocalDpi xmlns:a14="http://schemas.microsoft.com/office/drawing/2010/main" val="0"/>
              </a:ext>
            </a:extLst>
          </a:blip>
          <a:srcRect t="1922" b="40857"/>
          <a:stretch/>
        </p:blipFill>
        <p:spPr>
          <a:xfrm flipH="1">
            <a:off x="0" y="2743895"/>
            <a:ext cx="9144000" cy="34920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885" y="5075538"/>
            <a:ext cx="1814799" cy="1633319"/>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885" y="346457"/>
            <a:ext cx="2653103" cy="1049207"/>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5788" y="125548"/>
            <a:ext cx="2999875" cy="981777"/>
          </a:xfrm>
          <a:prstGeom prst="rect">
            <a:avLst/>
          </a:prstGeom>
        </p:spPr>
      </p:pic>
      <p:grpSp>
        <p:nvGrpSpPr>
          <p:cNvPr id="5" name="Grouper 4"/>
          <p:cNvGrpSpPr/>
          <p:nvPr userDrawn="1"/>
        </p:nvGrpSpPr>
        <p:grpSpPr>
          <a:xfrm>
            <a:off x="4443320" y="1175173"/>
            <a:ext cx="4620787" cy="5091726"/>
            <a:chOff x="4443320" y="1175173"/>
            <a:chExt cx="4620787" cy="5091726"/>
          </a:xfrm>
        </p:grpSpPr>
        <p:sp>
          <p:nvSpPr>
            <p:cNvPr id="3" name="Pentagone 2"/>
            <p:cNvSpPr/>
            <p:nvPr userDrawn="1"/>
          </p:nvSpPr>
          <p:spPr>
            <a:xfrm rot="1595350">
              <a:off x="4443320" y="1873255"/>
              <a:ext cx="4620787" cy="4393644"/>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Pentagone 3"/>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orme libre 5"/>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0129" y="2804755"/>
            <a:ext cx="390506" cy="380230"/>
          </a:xfrm>
          <a:prstGeom prst="rect">
            <a:avLst/>
          </a:prstGeom>
        </p:spPr>
      </p:pic>
      <p:sp>
        <p:nvSpPr>
          <p:cNvPr id="12" name="Titre 11"/>
          <p:cNvSpPr>
            <a:spLocks noGrp="1"/>
          </p:cNvSpPr>
          <p:nvPr userDrawn="1">
            <p:ph type="title"/>
          </p:nvPr>
        </p:nvSpPr>
        <p:spPr>
          <a:xfrm>
            <a:off x="5342021" y="3368841"/>
            <a:ext cx="2810275" cy="738664"/>
          </a:xfrm>
        </p:spPr>
        <p:txBody>
          <a:bodyPr anchor="t" anchorCtr="0"/>
          <a:lstStyle>
            <a:lvl1pPr>
              <a:defRPr sz="2400" cap="all" baseline="0">
                <a:solidFill>
                  <a:srgbClr val="FFFFFF"/>
                </a:solidFill>
              </a:defRPr>
            </a:lvl1pPr>
          </a:lstStyle>
          <a:p>
            <a:r>
              <a:rPr lang="fr-FR" smtClean="0"/>
              <a:t>Modifiez le style du titre</a:t>
            </a:r>
            <a:endParaRPr lang="fr-FR" dirty="0"/>
          </a:p>
        </p:txBody>
      </p:sp>
    </p:spTree>
    <p:extLst>
      <p:ext uri="{BB962C8B-B14F-4D97-AF65-F5344CB8AC3E}">
        <p14:creationId xmlns:p14="http://schemas.microsoft.com/office/powerpoint/2010/main" val="15479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Chapter-1">
    <p:spTree>
      <p:nvGrpSpPr>
        <p:cNvPr id="1" name=""/>
        <p:cNvGrpSpPr/>
        <p:nvPr/>
      </p:nvGrpSpPr>
      <p:grpSpPr>
        <a:xfrm>
          <a:off x="0" y="0"/>
          <a:ext cx="0" cy="0"/>
          <a:chOff x="0" y="0"/>
          <a:chExt cx="0" cy="0"/>
        </a:xfrm>
      </p:grpSpPr>
      <p:sp>
        <p:nvSpPr>
          <p:cNvPr id="9" name="Rectangle 8"/>
          <p:cNvSpPr/>
          <p:nvPr userDrawn="1"/>
        </p:nvSpPr>
        <p:spPr>
          <a:xfrm>
            <a:off x="0" y="2835275"/>
            <a:ext cx="9144000" cy="3402965"/>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92000" y="3146886"/>
            <a:ext cx="5679440" cy="492443"/>
          </a:xfrm>
        </p:spPr>
        <p:txBody>
          <a:bodyPr wrap="square" lIns="0" tIns="0" rIns="0" bIns="0">
            <a:spAutoFit/>
          </a:bodyPr>
          <a:lstStyle>
            <a:lvl1pPr>
              <a:defRPr sz="3200" b="1" i="0">
                <a:solidFill>
                  <a:srgbClr val="FFFFFF"/>
                </a:solidFill>
                <a:latin typeface="Century Gothic" charset="0"/>
                <a:ea typeface="Century Gothic" charset="0"/>
                <a:cs typeface="Century Gothic" charset="0"/>
              </a:defRPr>
            </a:lvl1pPr>
          </a:lstStyle>
          <a:p>
            <a:r>
              <a:rPr lang="fr-FR" smtClean="0"/>
              <a:t>Modifiez le style du titre</a:t>
            </a:r>
            <a:endParaRPr lang="fr-FR" dirty="0"/>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smtClean="0">
                <a:solidFill>
                  <a:srgbClr val="878375"/>
                </a:solidFill>
              </a:rPr>
              <a:t>28 octobre 2016</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‹N›</a:t>
            </a:fld>
            <a:endParaRPr lang="fr-FR" dirty="0"/>
          </a:p>
        </p:txBody>
      </p:sp>
      <p:sp>
        <p:nvSpPr>
          <p:cNvPr id="15" name="Espace réservé du texte 11"/>
          <p:cNvSpPr>
            <a:spLocks noGrp="1"/>
          </p:cNvSpPr>
          <p:nvPr>
            <p:ph type="body" sz="quarter" idx="10"/>
          </p:nvPr>
        </p:nvSpPr>
        <p:spPr>
          <a:xfrm>
            <a:off x="3492000" y="3638550"/>
            <a:ext cx="5679440" cy="1847850"/>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13"/>
          <p:cNvSpPr>
            <a:spLocks noGrp="1"/>
          </p:cNvSpPr>
          <p:nvPr>
            <p:ph type="body" sz="quarter" idx="11"/>
          </p:nvPr>
        </p:nvSpPr>
        <p:spPr>
          <a:xfrm>
            <a:off x="3492000" y="2368746"/>
            <a:ext cx="3901439" cy="517964"/>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grpSp>
        <p:nvGrpSpPr>
          <p:cNvPr id="17" name="Grouper 16"/>
          <p:cNvGrpSpPr/>
          <p:nvPr userDrawn="1"/>
        </p:nvGrpSpPr>
        <p:grpSpPr>
          <a:xfrm>
            <a:off x="392382" y="1482936"/>
            <a:ext cx="2843367" cy="2807547"/>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3185954"/>
      </p:ext>
    </p:extLst>
  </p:cSld>
  <p:clrMapOvr>
    <a:masterClrMapping/>
  </p:clrMapOvr>
  <p:extLst>
    <p:ext uri="{DCECCB84-F9BA-43D5-87BE-67443E8EF086}">
      <p15:sldGuideLst xmlns:p15="http://schemas.microsoft.com/office/powerpoint/2012/main" xmlns="">
        <p15:guide id="1" orient="horz" pos="2155"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Chapter-2">
    <p:spTree>
      <p:nvGrpSpPr>
        <p:cNvPr id="1" name=""/>
        <p:cNvGrpSpPr/>
        <p:nvPr/>
      </p:nvGrpSpPr>
      <p:grpSpPr>
        <a:xfrm>
          <a:off x="0" y="0"/>
          <a:ext cx="0" cy="0"/>
          <a:chOff x="0" y="0"/>
          <a:chExt cx="0" cy="0"/>
        </a:xfrm>
      </p:grpSpPr>
      <p:sp>
        <p:nvSpPr>
          <p:cNvPr id="9" name="Rectangle 8"/>
          <p:cNvSpPr/>
          <p:nvPr userDrawn="1"/>
        </p:nvSpPr>
        <p:spPr>
          <a:xfrm>
            <a:off x="0" y="4893228"/>
            <a:ext cx="9144000" cy="1345012"/>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smtClean="0">
                <a:solidFill>
                  <a:srgbClr val="878375"/>
                </a:solidFill>
              </a:rPr>
              <a:t>28 octobre 2016</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‹N›</a:t>
            </a:fld>
            <a:endParaRPr lang="fr-FR" dirty="0"/>
          </a:p>
        </p:txBody>
      </p:sp>
      <p:sp>
        <p:nvSpPr>
          <p:cNvPr id="13"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
        <p:nvSpPr>
          <p:cNvPr id="15" name="Espace réservé du texte 11"/>
          <p:cNvSpPr>
            <a:spLocks noGrp="1"/>
          </p:cNvSpPr>
          <p:nvPr>
            <p:ph type="body" sz="quarter" idx="10"/>
          </p:nvPr>
        </p:nvSpPr>
        <p:spPr>
          <a:xfrm>
            <a:off x="3492000" y="4992688"/>
            <a:ext cx="4948559" cy="1245552"/>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p:txBody>
      </p:sp>
      <p:sp>
        <p:nvSpPr>
          <p:cNvPr id="16" name="Espace réservé du texte 13"/>
          <p:cNvSpPr>
            <a:spLocks noGrp="1"/>
          </p:cNvSpPr>
          <p:nvPr>
            <p:ph type="body" sz="quarter" idx="11"/>
          </p:nvPr>
        </p:nvSpPr>
        <p:spPr>
          <a:xfrm>
            <a:off x="3492000" y="4517868"/>
            <a:ext cx="3901439" cy="375360"/>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p:txBody>
      </p:sp>
      <p:grpSp>
        <p:nvGrpSpPr>
          <p:cNvPr id="17" name="Grouper 16"/>
          <p:cNvGrpSpPr/>
          <p:nvPr userDrawn="1"/>
        </p:nvGrpSpPr>
        <p:grpSpPr>
          <a:xfrm>
            <a:off x="959058" y="4038771"/>
            <a:ext cx="1546445" cy="1526963"/>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770760"/>
      </p:ext>
    </p:extLst>
  </p:cSld>
  <p:clrMapOvr>
    <a:masterClrMapping/>
  </p:clrMapOvr>
  <p:extLst>
    <p:ext uri="{DCECCB84-F9BA-43D5-87BE-67443E8EF086}">
      <p15:sldGuideLst xmlns:p15="http://schemas.microsoft.com/office/powerpoint/2012/main" xmlns="">
        <p15:guide id="1" orient="horz" pos="2155">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ContentText-1col">
    <p:spTree>
      <p:nvGrpSpPr>
        <p:cNvPr id="1" name=""/>
        <p:cNvGrpSpPr/>
        <p:nvPr/>
      </p:nvGrpSpPr>
      <p:grpSpPr>
        <a:xfrm>
          <a:off x="0" y="0"/>
          <a:ext cx="0" cy="0"/>
          <a:chOff x="0" y="0"/>
          <a:chExt cx="0" cy="0"/>
        </a:xfrm>
      </p:grpSpPr>
      <p:sp>
        <p:nvSpPr>
          <p:cNvPr id="2" name="Titre 1"/>
          <p:cNvSpPr>
            <a:spLocks noGrp="1"/>
          </p:cNvSpPr>
          <p:nvPr>
            <p:ph type="title"/>
          </p:nvPr>
        </p:nvSpPr>
        <p:spPr>
          <a:xfrm>
            <a:off x="720004" y="1800000"/>
            <a:ext cx="7704000" cy="492443"/>
          </a:xfrm>
        </p:spPr>
        <p:txBody>
          <a:body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292443"/>
            <a:ext cx="7699327" cy="3186677"/>
          </a:xfrm>
        </p:spPr>
        <p:txBody>
          <a:bodyPr numCol="1" spcCol="180000"/>
          <a:lstStyle>
            <a:lvl1pPr>
              <a:defRPr b="1" i="0">
                <a:latin typeface="Arial" charset="0"/>
                <a:ea typeface="Arial" charset="0"/>
                <a:cs typeface="Arial" charset="0"/>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Rectangle 6"/>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9"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1"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15" name="Pentagone 14"/>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837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ContentText-2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4572666"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2" name="Espace réservé du texte 3"/>
          <p:cNvSpPr>
            <a:spLocks noGrp="1"/>
          </p:cNvSpPr>
          <p:nvPr>
            <p:ph type="body" sz="quarter" idx="18"/>
          </p:nvPr>
        </p:nvSpPr>
        <p:spPr>
          <a:xfrm>
            <a:off x="4824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98343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ContentText-3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5" name="Espace réservé du texte 3"/>
          <p:cNvSpPr>
            <a:spLocks noGrp="1"/>
          </p:cNvSpPr>
          <p:nvPr>
            <p:ph type="body" sz="quarter" idx="18"/>
          </p:nvPr>
        </p:nvSpPr>
        <p:spPr>
          <a:xfrm>
            <a:off x="3402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3"/>
          <p:cNvSpPr>
            <a:spLocks noGrp="1"/>
          </p:cNvSpPr>
          <p:nvPr>
            <p:ph type="body" sz="quarter" idx="19"/>
          </p:nvPr>
        </p:nvSpPr>
        <p:spPr>
          <a:xfrm>
            <a:off x="6084000" y="1800000"/>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3231000" y="1799999"/>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a:off x="5913000"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85982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ContentText+Fram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quarter" idx="17"/>
          </p:nvPr>
        </p:nvSpPr>
        <p:spPr>
          <a:xfrm>
            <a:off x="5544000" y="1800000"/>
            <a:ext cx="2880000" cy="2157102"/>
          </a:xfrm>
          <a:ln w="31750">
            <a:solidFill>
              <a:srgbClr val="878375"/>
            </a:solidFill>
          </a:ln>
        </p:spPr>
        <p:txBody>
          <a:bodyPr lIns="108000" tIns="108000" rIns="10800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4939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ContentText+imag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‹N›</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p:cNvSpPr>
          <p:nvPr>
            <p:ph type="pic" sz="quarter" idx="14"/>
          </p:nvPr>
        </p:nvSpPr>
        <p:spPr>
          <a:xfrm>
            <a:off x="5597525" y="1800000"/>
            <a:ext cx="3546475" cy="4164293"/>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3705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4616" y="2548469"/>
            <a:ext cx="6900734" cy="492443"/>
          </a:xfrm>
          <a:prstGeom prst="rect">
            <a:avLst/>
          </a:prstGeom>
        </p:spPr>
        <p:txBody>
          <a:bodyPr vert="horz" wrap="square" lIns="288000" tIns="0" rIns="0" bIns="0" rtlCol="0" anchor="b" anchorCtr="0">
            <a:spAutoFit/>
          </a:bodyPr>
          <a:lstStyle/>
          <a:p>
            <a:r>
              <a:rPr lang="fr-FR" dirty="0" smtClean="0"/>
              <a:t>Cliquez et modifiez le titre</a:t>
            </a:r>
            <a:endParaRPr lang="fr-FR" dirty="0"/>
          </a:p>
        </p:txBody>
      </p:sp>
      <p:sp>
        <p:nvSpPr>
          <p:cNvPr id="6" name="Espace réservé du texte 5"/>
          <p:cNvSpPr>
            <a:spLocks noGrp="1"/>
          </p:cNvSpPr>
          <p:nvPr>
            <p:ph type="body" idx="1"/>
          </p:nvPr>
        </p:nvSpPr>
        <p:spPr>
          <a:xfrm>
            <a:off x="1614616" y="3072712"/>
            <a:ext cx="6900734" cy="303085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1589" y="359263"/>
            <a:ext cx="1733885" cy="685689"/>
          </a:xfrm>
          <a:prstGeom prst="rect">
            <a:avLst/>
          </a:prstGeom>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2955" y="-2676"/>
            <a:ext cx="3905071" cy="1278023"/>
          </a:xfrm>
          <a:prstGeom prst="rect">
            <a:avLst/>
          </a:prstGeom>
        </p:spPr>
      </p:pic>
    </p:spTree>
    <p:extLst>
      <p:ext uri="{BB962C8B-B14F-4D97-AF65-F5344CB8AC3E}">
        <p14:creationId xmlns:p14="http://schemas.microsoft.com/office/powerpoint/2010/main" val="2028781991"/>
      </p:ext>
    </p:extLst>
  </p:cSld>
  <p:clrMap bg1="lt1" tx1="dk1" bg2="lt2" tx2="dk2" accent1="accent1" accent2="accent2" accent3="accent3" accent4="accent4" accent5="accent5" accent6="accent6" hlink="hlink" folHlink="folHlink"/>
  <p:sldLayoutIdLst>
    <p:sldLayoutId id="2147483784" r:id="rId1"/>
    <p:sldLayoutId id="2147483783" r:id="rId2"/>
    <p:sldLayoutId id="2147483799" r:id="rId3"/>
    <p:sldLayoutId id="2147483800" r:id="rId4"/>
    <p:sldLayoutId id="2147483785" r:id="rId5"/>
    <p:sldLayoutId id="2147483801" r:id="rId6"/>
    <p:sldLayoutId id="2147483787" r:id="rId7"/>
    <p:sldLayoutId id="2147483786" r:id="rId8"/>
    <p:sldLayoutId id="2147483802" r:id="rId9"/>
    <p:sldLayoutId id="2147483803" r:id="rId10"/>
  </p:sldLayoutIdLst>
  <p:hf hdr="0" dt="0"/>
  <p:txStyles>
    <p:titleStyle>
      <a:lvl1pPr algn="l" defTabSz="457200" rtl="0" eaLnBrk="1" fontAlgn="base" hangingPunct="1">
        <a:spcBef>
          <a:spcPct val="0"/>
        </a:spcBef>
        <a:spcAft>
          <a:spcPct val="0"/>
        </a:spcAft>
        <a:defRPr sz="3200" b="1" kern="1200">
          <a:solidFill>
            <a:srgbClr val="F08B27"/>
          </a:solidFill>
          <a:latin typeface="Century Gothic" charset="0"/>
          <a:ea typeface="Century Gothic" charset="0"/>
          <a:cs typeface="Century Gothic" charset="0"/>
        </a:defRPr>
      </a:lvl1pPr>
      <a:lvl2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2pPr>
      <a:lvl3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3pPr>
      <a:lvl4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4pPr>
      <a:lvl5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5pPr>
      <a:lvl6pPr marL="457200" algn="ctr" defTabSz="457200" rtl="0" eaLnBrk="1" fontAlgn="base" hangingPunct="1">
        <a:spcBef>
          <a:spcPct val="0"/>
        </a:spcBef>
        <a:spcAft>
          <a:spcPct val="0"/>
        </a:spcAft>
        <a:defRPr sz="9600">
          <a:solidFill>
            <a:srgbClr val="FFFFFF"/>
          </a:solidFill>
          <a:latin typeface="DIN-LightAlternate" charset="0"/>
          <a:ea typeface="ＭＳ Ｐゴシック" charset="0"/>
        </a:defRPr>
      </a:lvl6pPr>
      <a:lvl7pPr marL="914400" algn="ctr" defTabSz="457200" rtl="0" eaLnBrk="1" fontAlgn="base" hangingPunct="1">
        <a:spcBef>
          <a:spcPct val="0"/>
        </a:spcBef>
        <a:spcAft>
          <a:spcPct val="0"/>
        </a:spcAft>
        <a:defRPr sz="9600">
          <a:solidFill>
            <a:srgbClr val="FFFFFF"/>
          </a:solidFill>
          <a:latin typeface="DIN-LightAlternate" charset="0"/>
          <a:ea typeface="ＭＳ Ｐゴシック" charset="0"/>
        </a:defRPr>
      </a:lvl7pPr>
      <a:lvl8pPr marL="1371600" algn="ctr" defTabSz="457200" rtl="0" eaLnBrk="1" fontAlgn="base" hangingPunct="1">
        <a:spcBef>
          <a:spcPct val="0"/>
        </a:spcBef>
        <a:spcAft>
          <a:spcPct val="0"/>
        </a:spcAft>
        <a:defRPr sz="9600">
          <a:solidFill>
            <a:srgbClr val="FFFFFF"/>
          </a:solidFill>
          <a:latin typeface="DIN-LightAlternate" charset="0"/>
          <a:ea typeface="ＭＳ Ｐゴシック" charset="0"/>
        </a:defRPr>
      </a:lvl8pPr>
      <a:lvl9pPr marL="1828800" algn="ctr" defTabSz="457200" rtl="0" eaLnBrk="1" fontAlgn="base" hangingPunct="1">
        <a:spcBef>
          <a:spcPct val="0"/>
        </a:spcBef>
        <a:spcAft>
          <a:spcPct val="0"/>
        </a:spcAft>
        <a:defRPr sz="9600">
          <a:solidFill>
            <a:srgbClr val="FFFFFF"/>
          </a:solidFill>
          <a:latin typeface="DIN-LightAlternate" charset="0"/>
          <a:ea typeface="ＭＳ Ｐゴシック" charset="0"/>
        </a:defRPr>
      </a:lvl9pPr>
    </p:titleStyle>
    <p:bodyStyle>
      <a:lvl1pPr marL="271463" indent="-263525" algn="l" defTabSz="457200" rtl="0" eaLnBrk="1" fontAlgn="base" hangingPunct="1">
        <a:spcBef>
          <a:spcPct val="20000"/>
        </a:spcBef>
        <a:spcAft>
          <a:spcPct val="0"/>
        </a:spcAft>
        <a:buSzPct val="80000"/>
        <a:buFontTx/>
        <a:buBlip>
          <a:blip r:embed="rId14"/>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urbact.eu/urbact-italia" TargetMode="External"/><Relationship Id="rId2" Type="http://schemas.openxmlformats.org/officeDocument/2006/relationships/hyperlink" Target="mailto:s.dantonio@anci.it" TargetMode="External"/><Relationship Id="rId1" Type="http://schemas.openxmlformats.org/officeDocument/2006/relationships/slideLayout" Target="../slideLayouts/slideLayout5.xml"/><Relationship Id="rId4" Type="http://schemas.openxmlformats.org/officeDocument/2006/relationships/hyperlink" Target="http://www.urbac.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9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1569108"/>
            <a:ext cx="7704000" cy="553998"/>
          </a:xfrm>
        </p:spPr>
        <p:txBody>
          <a:bodyPr/>
          <a:lstStyle/>
          <a:p>
            <a:r>
              <a:rPr lang="en-US" sz="3600" dirty="0" smtClean="0">
                <a:solidFill>
                  <a:schemeClr val="accent1"/>
                </a:solidFill>
              </a:rPr>
              <a:t>Come </a:t>
            </a:r>
            <a:r>
              <a:rPr lang="en-US" sz="3600" dirty="0" err="1" smtClean="0">
                <a:solidFill>
                  <a:schemeClr val="accent1"/>
                </a:solidFill>
              </a:rPr>
              <a:t>funziona</a:t>
            </a:r>
            <a:r>
              <a:rPr lang="en-US" sz="3600" dirty="0" smtClean="0">
                <a:solidFill>
                  <a:schemeClr val="accent1"/>
                </a:solidFill>
              </a:rPr>
              <a:t> URBACT?</a:t>
            </a:r>
            <a:endParaRPr lang="en-US" sz="3600" dirty="0">
              <a:solidFill>
                <a:schemeClr val="accent1"/>
              </a:solidFill>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10</a:t>
            </a:fld>
            <a:endParaRPr lang="fr-FR" dirty="0"/>
          </a:p>
        </p:txBody>
      </p:sp>
      <p:sp>
        <p:nvSpPr>
          <p:cNvPr id="8" name="CasellaDiTesto 7"/>
          <p:cNvSpPr txBox="1"/>
          <p:nvPr/>
        </p:nvSpPr>
        <p:spPr>
          <a:xfrm>
            <a:off x="1044230" y="2794072"/>
            <a:ext cx="7379774" cy="2769989"/>
          </a:xfrm>
          <a:prstGeom prst="rect">
            <a:avLst/>
          </a:prstGeom>
          <a:noFill/>
        </p:spPr>
        <p:txBody>
          <a:bodyPr wrap="square" rtlCol="0">
            <a:spAutoFit/>
          </a:bodyPr>
          <a:lstStyle/>
          <a:p>
            <a:pPr marL="342900" indent="-342900">
              <a:buFont typeface="+mj-lt"/>
              <a:buAutoNum type="arabicPeriod"/>
            </a:pPr>
            <a:r>
              <a:rPr lang="fr-FR" sz="2400" b="1" dirty="0" smtClean="0">
                <a:solidFill>
                  <a:srgbClr val="35B3B8"/>
                </a:solidFill>
                <a:latin typeface="Century Gothic" panose="020B0502020202020204" pitchFamily="34" charset="0"/>
              </a:rPr>
              <a:t>RETI TEMATICHE TRANSNAZIONALI</a:t>
            </a:r>
          </a:p>
          <a:p>
            <a:endParaRPr lang="fr-FR" sz="2400" b="1" dirty="0" smtClean="0">
              <a:solidFill>
                <a:srgbClr val="35B3B8"/>
              </a:solidFill>
              <a:latin typeface="Century Gothic" panose="020B0502020202020204" pitchFamily="34" charset="0"/>
            </a:endParaRPr>
          </a:p>
          <a:p>
            <a:pPr marL="342900" indent="-342900">
              <a:buFont typeface="+mj-lt"/>
              <a:buAutoNum type="arabicPeriod"/>
            </a:pPr>
            <a:r>
              <a:rPr lang="fr-FR" sz="2400" b="1" dirty="0" smtClean="0">
                <a:solidFill>
                  <a:srgbClr val="96BD0D"/>
                </a:solidFill>
                <a:latin typeface="Century Gothic" panose="020B0502020202020204" pitchFamily="34" charset="0"/>
              </a:rPr>
              <a:t>SVILUPPO DELLE COMPETENZE</a:t>
            </a:r>
          </a:p>
          <a:p>
            <a:endParaRPr lang="fr-FR" sz="2400" b="1" dirty="0" smtClean="0">
              <a:solidFill>
                <a:srgbClr val="96BD0D"/>
              </a:solidFill>
              <a:latin typeface="Century Gothic" panose="020B0502020202020204" pitchFamily="34" charset="0"/>
            </a:endParaRPr>
          </a:p>
          <a:p>
            <a:pPr marL="342900" indent="-342900">
              <a:buFont typeface="+mj-lt"/>
              <a:buAutoNum type="arabicPeriod"/>
            </a:pPr>
            <a:r>
              <a:rPr lang="fr-FR" sz="2400" b="1" dirty="0" smtClean="0">
                <a:solidFill>
                  <a:schemeClr val="bg2"/>
                </a:solidFill>
                <a:latin typeface="Century Gothic" panose="020B0502020202020204" pitchFamily="34" charset="0"/>
              </a:rPr>
              <a:t>CAPITALIZZAZIONE &amp; DIVULGAZIONE</a:t>
            </a:r>
            <a:endParaRPr lang="fr-FR" sz="2400" b="1" dirty="0">
              <a:solidFill>
                <a:schemeClr val="bg2"/>
              </a:solidFill>
              <a:latin typeface="Century Gothic" panose="020B0502020202020204" pitchFamily="34" charset="0"/>
            </a:endParaRPr>
          </a:p>
          <a:p>
            <a:pPr marL="342900" indent="-342900">
              <a:buFont typeface="+mj-lt"/>
              <a:buAutoNum type="arabicPeriod"/>
            </a:pPr>
            <a:endParaRPr lang="fr-FR" b="1" dirty="0">
              <a:solidFill>
                <a:srgbClr val="96BD0D"/>
              </a:solidFill>
              <a:latin typeface="Century Gothic" panose="020B0502020202020204" pitchFamily="34" charset="0"/>
            </a:endParaRPr>
          </a:p>
          <a:p>
            <a:pPr marL="342900" indent="-342900">
              <a:buFont typeface="+mj-lt"/>
              <a:buAutoNum type="arabicPeriod"/>
            </a:pPr>
            <a:endParaRPr lang="fr-FR" b="1" dirty="0">
              <a:solidFill>
                <a:srgbClr val="35B3B8"/>
              </a:solidFill>
              <a:latin typeface="Century Gothic" panose="020B0502020202020204" pitchFamily="34" charset="0"/>
            </a:endParaRPr>
          </a:p>
          <a:p>
            <a:pPr marL="342900" indent="-342900">
              <a:buFont typeface="+mj-lt"/>
              <a:buAutoNum type="arabicPeriod"/>
            </a:pPr>
            <a:endParaRPr lang="en-US" dirty="0"/>
          </a:p>
        </p:txBody>
      </p:sp>
    </p:spTree>
    <p:extLst>
      <p:ext uri="{BB962C8B-B14F-4D97-AF65-F5344CB8AC3E}">
        <p14:creationId xmlns:p14="http://schemas.microsoft.com/office/powerpoint/2010/main" val="1721750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uage 18"/>
          <p:cNvSpPr/>
          <p:nvPr/>
        </p:nvSpPr>
        <p:spPr>
          <a:xfrm rot="280672">
            <a:off x="3604933" y="4876895"/>
            <a:ext cx="2166457" cy="1066583"/>
          </a:xfrm>
          <a:prstGeom prst="cloud">
            <a:avLst/>
          </a:prstGeom>
          <a:solidFill>
            <a:schemeClr val="accent4">
              <a:lumMod val="20000"/>
              <a:lumOff val="8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Nuage 17"/>
          <p:cNvSpPr/>
          <p:nvPr/>
        </p:nvSpPr>
        <p:spPr>
          <a:xfrm rot="10800000">
            <a:off x="6497531" y="4882529"/>
            <a:ext cx="2168674" cy="1128958"/>
          </a:xfrm>
          <a:prstGeom prst="cloud">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Nuage 2"/>
          <p:cNvSpPr/>
          <p:nvPr/>
        </p:nvSpPr>
        <p:spPr>
          <a:xfrm>
            <a:off x="762000" y="4967013"/>
            <a:ext cx="2102555" cy="1044475"/>
          </a:xfrm>
          <a:prstGeom prst="clou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11</a:t>
            </a:fld>
            <a:endParaRPr lang="fr-FR" dirty="0"/>
          </a:p>
        </p:txBody>
      </p:sp>
      <p:sp>
        <p:nvSpPr>
          <p:cNvPr id="8" name="Rectangle 7"/>
          <p:cNvSpPr/>
          <p:nvPr/>
        </p:nvSpPr>
        <p:spPr bwMode="auto">
          <a:xfrm>
            <a:off x="360000" y="1334022"/>
            <a:ext cx="2667034" cy="3640719"/>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hangingPunct="0">
              <a:defRPr/>
            </a:pPr>
            <a:r>
              <a:rPr lang="fr-FR" b="1" dirty="0" smtClean="0">
                <a:solidFill>
                  <a:srgbClr val="35B3B8"/>
                </a:solidFill>
                <a:latin typeface="Century Gothic" panose="020B0502020202020204" pitchFamily="34" charset="0"/>
              </a:rPr>
              <a:t>RETI TEMATICHE TRANSNAZIONALI</a:t>
            </a:r>
            <a:endParaRPr lang="fr-FR" b="1" dirty="0">
              <a:solidFill>
                <a:srgbClr val="35B3B8"/>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a:p>
            <a:pPr algn="ctr"/>
            <a:r>
              <a:rPr lang="it-IT" b="1" dirty="0" smtClean="0">
                <a:solidFill>
                  <a:srgbClr val="878375"/>
                </a:solidFill>
                <a:latin typeface="Century Gothic"/>
                <a:cs typeface="Century Gothic"/>
              </a:rPr>
              <a:t>Permettere </a:t>
            </a:r>
            <a:r>
              <a:rPr lang="it-IT" b="1" dirty="0">
                <a:solidFill>
                  <a:srgbClr val="878375"/>
                </a:solidFill>
                <a:latin typeface="Century Gothic"/>
                <a:cs typeface="Century Gothic"/>
              </a:rPr>
              <a:t>alle città di condividere esperienze, problemi e soluzioni, imparando le une dalle altre e identificando buone pratiche per uno sviluppo urbano integrato</a:t>
            </a:r>
          </a:p>
          <a:p>
            <a:pPr algn="ctr" eaLnBrk="0" hangingPunct="0">
              <a:defRPr/>
            </a:pPr>
            <a:endParaRPr lang="fr-FR" sz="1400" dirty="0">
              <a:solidFill>
                <a:srgbClr val="000066"/>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p:txBody>
      </p:sp>
      <p:sp>
        <p:nvSpPr>
          <p:cNvPr id="9" name="Rectangle 8"/>
          <p:cNvSpPr/>
          <p:nvPr/>
        </p:nvSpPr>
        <p:spPr bwMode="auto">
          <a:xfrm>
            <a:off x="3160890" y="1348134"/>
            <a:ext cx="2650384" cy="3344377"/>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fr-FR" b="1" dirty="0" smtClean="0">
                <a:solidFill>
                  <a:srgbClr val="96BD0D"/>
                </a:solidFill>
                <a:latin typeface="Century Gothic" panose="020B0502020202020204" pitchFamily="34" charset="0"/>
              </a:rPr>
              <a:t>SVILUPPO DELLE CAPACITA’</a:t>
            </a:r>
            <a:endParaRPr lang="fr-FR" b="1" dirty="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dirty="0">
              <a:solidFill>
                <a:schemeClr val="bg1"/>
              </a:solidFill>
              <a:latin typeface="Century Gothic" panose="020B0502020202020204" pitchFamily="34" charset="0"/>
            </a:endParaRPr>
          </a:p>
          <a:p>
            <a:pPr algn="ctr"/>
            <a:r>
              <a:rPr lang="it-IT" b="1" dirty="0">
                <a:solidFill>
                  <a:srgbClr val="878375"/>
                </a:solidFill>
                <a:latin typeface="Century Gothic"/>
                <a:cs typeface="Century Gothic"/>
              </a:rPr>
              <a:t>Rafforzare le capacità dei responsabili delle politiche urbane, dei politici e dei tecnici nei processi di pianificazione partecipati (co-produzione di politiche locali)</a:t>
            </a:r>
            <a:endParaRPr lang="it-IT" sz="1600" b="1" dirty="0">
              <a:solidFill>
                <a:srgbClr val="878375"/>
              </a:solidFill>
              <a:latin typeface="Century Gothic"/>
              <a:cs typeface="Century Gothic"/>
            </a:endParaRPr>
          </a:p>
        </p:txBody>
      </p:sp>
      <p:sp>
        <p:nvSpPr>
          <p:cNvPr id="10" name="Rectangle 9"/>
          <p:cNvSpPr/>
          <p:nvPr/>
        </p:nvSpPr>
        <p:spPr bwMode="auto">
          <a:xfrm>
            <a:off x="6177484" y="1354717"/>
            <a:ext cx="2641959" cy="3344377"/>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fr-FR" b="1" dirty="0" smtClean="0">
                <a:solidFill>
                  <a:srgbClr val="F08B27"/>
                </a:solidFill>
                <a:latin typeface="Century Gothic" panose="020B0502020202020204" pitchFamily="34" charset="0"/>
              </a:rPr>
              <a:t>CAPITALIZZAZIONE &amp;</a:t>
            </a:r>
            <a:endParaRPr lang="fr-FR" b="1" dirty="0">
              <a:solidFill>
                <a:srgbClr val="F08B27"/>
              </a:solidFill>
              <a:latin typeface="Century Gothic" panose="020B0502020202020204" pitchFamily="34" charset="0"/>
            </a:endParaRPr>
          </a:p>
          <a:p>
            <a:pPr algn="ctr" eaLnBrk="0" fontAlgn="auto" hangingPunct="0">
              <a:spcBef>
                <a:spcPts val="0"/>
              </a:spcBef>
              <a:spcAft>
                <a:spcPts val="0"/>
              </a:spcAft>
              <a:defRPr/>
            </a:pPr>
            <a:r>
              <a:rPr lang="fr-FR" b="1" dirty="0" smtClean="0">
                <a:solidFill>
                  <a:srgbClr val="F08B27"/>
                </a:solidFill>
                <a:latin typeface="Century Gothic" panose="020B0502020202020204" pitchFamily="34" charset="0"/>
              </a:rPr>
              <a:t>DIVULGAZIONE</a:t>
            </a: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a:r>
              <a:rPr lang="it-IT" b="1" dirty="0" smtClean="0">
                <a:solidFill>
                  <a:srgbClr val="878375"/>
                </a:solidFill>
                <a:latin typeface="Century Gothic"/>
                <a:cs typeface="Century Gothic"/>
              </a:rPr>
              <a:t>Consolidare </a:t>
            </a:r>
            <a:r>
              <a:rPr lang="it-IT" b="1" dirty="0">
                <a:solidFill>
                  <a:srgbClr val="878375"/>
                </a:solidFill>
                <a:latin typeface="Century Gothic"/>
                <a:cs typeface="Century Gothic"/>
              </a:rPr>
              <a:t>e diffondere i risultati e le esperienze delle città coinvolte.</a:t>
            </a:r>
          </a:p>
          <a:p>
            <a:pPr algn="ctr"/>
            <a:r>
              <a:rPr lang="it-IT" b="1" dirty="0">
                <a:solidFill>
                  <a:srgbClr val="878375"/>
                </a:solidFill>
                <a:latin typeface="Century Gothic"/>
                <a:cs typeface="Century Gothic"/>
              </a:rPr>
              <a:t>Permettere </a:t>
            </a:r>
            <a:r>
              <a:rPr lang="it-IT" b="1" dirty="0" smtClean="0">
                <a:solidFill>
                  <a:srgbClr val="878375"/>
                </a:solidFill>
                <a:latin typeface="Century Gothic"/>
                <a:cs typeface="Century Gothic"/>
              </a:rPr>
              <a:t>agli attori </a:t>
            </a:r>
            <a:r>
              <a:rPr lang="it-IT" b="1" dirty="0">
                <a:solidFill>
                  <a:srgbClr val="878375"/>
                </a:solidFill>
                <a:latin typeface="Century Gothic"/>
                <a:cs typeface="Century Gothic"/>
              </a:rPr>
              <a:t>urbani in </a:t>
            </a:r>
            <a:r>
              <a:rPr lang="it-IT" b="1" dirty="0" smtClean="0">
                <a:solidFill>
                  <a:srgbClr val="878375"/>
                </a:solidFill>
                <a:latin typeface="Century Gothic"/>
                <a:cs typeface="Century Gothic"/>
              </a:rPr>
              <a:t>Europa </a:t>
            </a:r>
            <a:r>
              <a:rPr lang="it-IT" b="1" dirty="0">
                <a:solidFill>
                  <a:srgbClr val="878375"/>
                </a:solidFill>
                <a:latin typeface="Century Gothic"/>
                <a:cs typeface="Century Gothic"/>
              </a:rPr>
              <a:t>di accedere alla conoscenza prodotta dalle reti URBACT</a:t>
            </a:r>
          </a:p>
        </p:txBody>
      </p:sp>
      <p:sp>
        <p:nvSpPr>
          <p:cNvPr id="14" name="ZoneTexte 12"/>
          <p:cNvSpPr txBox="1">
            <a:spLocks noChangeArrowheads="1"/>
          </p:cNvSpPr>
          <p:nvPr/>
        </p:nvSpPr>
        <p:spPr bwMode="auto">
          <a:xfrm>
            <a:off x="1100688" y="5284972"/>
            <a:ext cx="1371063" cy="369332"/>
          </a:xfrm>
          <a:prstGeom prst="rect">
            <a:avLst/>
          </a:prstGeom>
          <a:noFill/>
          <a:ln w="9525">
            <a:noFill/>
            <a:miter lim="800000"/>
            <a:headEnd/>
            <a:tailEnd/>
          </a:ln>
        </p:spPr>
        <p:txBody>
          <a:bodyPr wrap="none">
            <a:spAutoFit/>
          </a:bodyPr>
          <a:lstStyle/>
          <a:p>
            <a:pPr algn="ctr"/>
            <a:r>
              <a:rPr lang="fr-FR" b="1" dirty="0">
                <a:solidFill>
                  <a:srgbClr val="35B3B8"/>
                </a:solidFill>
                <a:latin typeface="Century Gothic" panose="020B0502020202020204" pitchFamily="34" charset="0"/>
              </a:rPr>
              <a:t>NETWORKS</a:t>
            </a:r>
          </a:p>
        </p:txBody>
      </p:sp>
      <p:sp>
        <p:nvSpPr>
          <p:cNvPr id="15" name="ZoneTexte 14"/>
          <p:cNvSpPr txBox="1">
            <a:spLocks noChangeArrowheads="1"/>
          </p:cNvSpPr>
          <p:nvPr/>
        </p:nvSpPr>
        <p:spPr bwMode="auto">
          <a:xfrm>
            <a:off x="3960096" y="5208818"/>
            <a:ext cx="1370838" cy="369332"/>
          </a:xfrm>
          <a:prstGeom prst="rect">
            <a:avLst/>
          </a:prstGeom>
          <a:noFill/>
          <a:ln w="9525">
            <a:noFill/>
            <a:miter lim="800000"/>
            <a:headEnd/>
            <a:tailEnd/>
          </a:ln>
        </p:spPr>
        <p:txBody>
          <a:bodyPr wrap="none">
            <a:spAutoFit/>
          </a:bodyPr>
          <a:lstStyle/>
          <a:p>
            <a:pPr algn="ctr"/>
            <a:r>
              <a:rPr lang="fr-FR" b="1" dirty="0">
                <a:solidFill>
                  <a:srgbClr val="96BD0D"/>
                </a:solidFill>
                <a:latin typeface="Century Gothic" panose="020B0502020202020204" pitchFamily="34" charset="0"/>
              </a:rPr>
              <a:t>TRAININGS</a:t>
            </a:r>
          </a:p>
        </p:txBody>
      </p:sp>
      <p:sp>
        <p:nvSpPr>
          <p:cNvPr id="16" name="ZoneTexte 15"/>
          <p:cNvSpPr txBox="1">
            <a:spLocks noChangeArrowheads="1"/>
          </p:cNvSpPr>
          <p:nvPr/>
        </p:nvSpPr>
        <p:spPr bwMode="auto">
          <a:xfrm>
            <a:off x="6745110" y="5172486"/>
            <a:ext cx="1679223" cy="646331"/>
          </a:xfrm>
          <a:prstGeom prst="rect">
            <a:avLst/>
          </a:prstGeom>
          <a:noFill/>
          <a:ln w="9525">
            <a:noFill/>
            <a:miter lim="800000"/>
            <a:headEnd/>
            <a:tailEnd/>
          </a:ln>
        </p:spPr>
        <p:txBody>
          <a:bodyPr wrap="square">
            <a:spAutoFit/>
          </a:bodyPr>
          <a:lstStyle/>
          <a:p>
            <a:pPr algn="ctr"/>
            <a:r>
              <a:rPr lang="fr-FR" b="1" dirty="0">
                <a:solidFill>
                  <a:srgbClr val="F08B27"/>
                </a:solidFill>
                <a:latin typeface="Century Gothic" panose="020B0502020202020204" pitchFamily="34" charset="0"/>
              </a:rPr>
              <a:t>KNOWLEDGE</a:t>
            </a:r>
          </a:p>
          <a:p>
            <a:pPr algn="ctr"/>
            <a:r>
              <a:rPr lang="fr-FR" b="1" dirty="0">
                <a:solidFill>
                  <a:srgbClr val="F08B27"/>
                </a:solidFill>
                <a:latin typeface="Century Gothic" panose="020B0502020202020204" pitchFamily="34" charset="0"/>
              </a:rPr>
              <a:t>PLATFORM</a:t>
            </a:r>
          </a:p>
        </p:txBody>
      </p:sp>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5327" y="1329212"/>
            <a:ext cx="7704000" cy="553998"/>
          </a:xfrm>
        </p:spPr>
        <p:txBody>
          <a:bodyPr/>
          <a:lstStyle/>
          <a:p>
            <a:r>
              <a:rPr lang="en-US" sz="3600" dirty="0" err="1" smtClean="0">
                <a:solidFill>
                  <a:srgbClr val="216CA2"/>
                </a:solidFill>
              </a:rPr>
              <a:t>Strumenti</a:t>
            </a:r>
            <a:r>
              <a:rPr lang="en-US" sz="3600" dirty="0" smtClean="0">
                <a:solidFill>
                  <a:srgbClr val="216CA2"/>
                </a:solidFill>
              </a:rPr>
              <a:t> e </a:t>
            </a:r>
            <a:r>
              <a:rPr lang="en-US" sz="3600" dirty="0" err="1" smtClean="0">
                <a:solidFill>
                  <a:srgbClr val="216CA2"/>
                </a:solidFill>
              </a:rPr>
              <a:t>Risorse</a:t>
            </a:r>
            <a:r>
              <a:rPr lang="en-US" sz="3600" dirty="0" smtClean="0">
                <a:solidFill>
                  <a:srgbClr val="216CA2"/>
                </a:solidFill>
              </a:rPr>
              <a:t> di URBACT</a:t>
            </a:r>
            <a:endParaRPr lang="en-US" sz="3600" dirty="0">
              <a:solidFill>
                <a:srgbClr val="216CA2"/>
              </a:solidFill>
            </a:endParaRPr>
          </a:p>
        </p:txBody>
      </p:sp>
      <p:sp>
        <p:nvSpPr>
          <p:cNvPr id="3" name="Segnaposto testo 2"/>
          <p:cNvSpPr>
            <a:spLocks noGrp="1"/>
          </p:cNvSpPr>
          <p:nvPr>
            <p:ph type="body" sz="quarter" idx="13"/>
          </p:nvPr>
        </p:nvSpPr>
        <p:spPr>
          <a:xfrm>
            <a:off x="720000" y="2292443"/>
            <a:ext cx="7946205" cy="3592042"/>
          </a:xfrm>
        </p:spPr>
        <p:txBody>
          <a:bodyPr>
            <a:normAutofit fontScale="85000" lnSpcReduction="20000"/>
          </a:bodyPr>
          <a:lstStyle/>
          <a:p>
            <a:pPr marL="7938" indent="0">
              <a:buNone/>
            </a:pPr>
            <a:r>
              <a:rPr lang="it-IT" u="sng" dirty="0" smtClean="0">
                <a:latin typeface="Century Gothic"/>
                <a:cs typeface="Century Gothic"/>
              </a:rPr>
              <a:t>Attività </a:t>
            </a:r>
            <a:r>
              <a:rPr lang="it-IT" u="sng" dirty="0">
                <a:latin typeface="Century Gothic"/>
                <a:cs typeface="Century Gothic"/>
              </a:rPr>
              <a:t>di </a:t>
            </a:r>
            <a:r>
              <a:rPr lang="it-IT" u="sng" dirty="0" err="1">
                <a:latin typeface="Century Gothic"/>
                <a:cs typeface="Century Gothic"/>
              </a:rPr>
              <a:t>capacity</a:t>
            </a:r>
            <a:r>
              <a:rPr lang="it-IT" u="sng" dirty="0">
                <a:latin typeface="Century Gothic"/>
                <a:cs typeface="Century Gothic"/>
              </a:rPr>
              <a:t> building </a:t>
            </a:r>
            <a:endParaRPr lang="it-IT" u="sng" dirty="0" smtClean="0">
              <a:latin typeface="Century Gothic"/>
              <a:cs typeface="Century Gothic"/>
            </a:endParaRPr>
          </a:p>
          <a:p>
            <a:r>
              <a:rPr lang="it-IT" b="0" dirty="0" smtClean="0">
                <a:latin typeface="Century Gothic"/>
                <a:cs typeface="Century Gothic"/>
              </a:rPr>
              <a:t>Toolkit </a:t>
            </a:r>
            <a:r>
              <a:rPr lang="it-IT" b="0" dirty="0">
                <a:latin typeface="Century Gothic"/>
                <a:cs typeface="Century Gothic"/>
              </a:rPr>
              <a:t>per la pianificazione </a:t>
            </a:r>
            <a:r>
              <a:rPr lang="it-IT" b="0" dirty="0" smtClean="0">
                <a:latin typeface="Century Gothic"/>
                <a:cs typeface="Century Gothic"/>
              </a:rPr>
              <a:t>partecipata</a:t>
            </a:r>
          </a:p>
          <a:p>
            <a:r>
              <a:rPr lang="it-IT" b="0" dirty="0" err="1" smtClean="0">
                <a:latin typeface="Century Gothic"/>
                <a:cs typeface="Century Gothic"/>
              </a:rPr>
              <a:t>Summer</a:t>
            </a:r>
            <a:r>
              <a:rPr lang="it-IT" b="0" dirty="0" smtClean="0">
                <a:latin typeface="Century Gothic"/>
                <a:cs typeface="Century Gothic"/>
              </a:rPr>
              <a:t> </a:t>
            </a:r>
            <a:r>
              <a:rPr lang="it-IT" b="0" dirty="0" err="1" smtClean="0">
                <a:latin typeface="Century Gothic"/>
                <a:cs typeface="Century Gothic"/>
              </a:rPr>
              <a:t>Universities</a:t>
            </a:r>
            <a:endParaRPr lang="it-IT" b="0" dirty="0" smtClean="0">
              <a:latin typeface="Century Gothic"/>
              <a:cs typeface="Century Gothic"/>
            </a:endParaRPr>
          </a:p>
          <a:p>
            <a:r>
              <a:rPr lang="it-IT" b="0" dirty="0" smtClean="0">
                <a:latin typeface="Century Gothic"/>
                <a:cs typeface="Century Gothic"/>
              </a:rPr>
              <a:t>Seminari </a:t>
            </a:r>
            <a:r>
              <a:rPr lang="it-IT" b="0" dirty="0">
                <a:latin typeface="Century Gothic"/>
                <a:cs typeface="Century Gothic"/>
              </a:rPr>
              <a:t>nazionali di </a:t>
            </a:r>
            <a:r>
              <a:rPr lang="it-IT" b="0" dirty="0" smtClean="0">
                <a:latin typeface="Century Gothic"/>
                <a:cs typeface="Century Gothic"/>
              </a:rPr>
              <a:t>formazione</a:t>
            </a:r>
          </a:p>
          <a:p>
            <a:r>
              <a:rPr lang="it-IT" b="0" dirty="0" smtClean="0">
                <a:latin typeface="Century Gothic"/>
                <a:cs typeface="Century Gothic"/>
              </a:rPr>
              <a:t>Ciclo </a:t>
            </a:r>
            <a:r>
              <a:rPr lang="it-IT" b="0" dirty="0">
                <a:latin typeface="Century Gothic"/>
                <a:cs typeface="Century Gothic"/>
              </a:rPr>
              <a:t>di formazione per politici </a:t>
            </a:r>
            <a:r>
              <a:rPr lang="it-IT" b="0" dirty="0" smtClean="0">
                <a:latin typeface="Century Gothic"/>
                <a:cs typeface="Century Gothic"/>
              </a:rPr>
              <a:t>locali</a:t>
            </a:r>
          </a:p>
          <a:p>
            <a:r>
              <a:rPr lang="it-IT" b="0" dirty="0" smtClean="0">
                <a:latin typeface="Century Gothic"/>
                <a:cs typeface="Century Gothic"/>
              </a:rPr>
              <a:t>City Festival</a:t>
            </a:r>
            <a:endParaRPr lang="it-IT" b="0" dirty="0">
              <a:latin typeface="Century Gothic"/>
              <a:cs typeface="Century Gothic"/>
            </a:endParaRPr>
          </a:p>
          <a:p>
            <a:pPr marL="7938" indent="0">
              <a:buNone/>
            </a:pPr>
            <a:endParaRPr lang="it-IT" u="sng" dirty="0" smtClean="0">
              <a:latin typeface="Century Gothic"/>
              <a:cs typeface="Century Gothic"/>
            </a:endParaRPr>
          </a:p>
          <a:p>
            <a:pPr marL="7938" indent="0">
              <a:buNone/>
            </a:pPr>
            <a:r>
              <a:rPr lang="it-IT" u="sng" dirty="0" smtClean="0">
                <a:latin typeface="Century Gothic"/>
                <a:cs typeface="Century Gothic"/>
              </a:rPr>
              <a:t>Capitalizzazione </a:t>
            </a:r>
            <a:r>
              <a:rPr lang="it-IT" u="sng" dirty="0">
                <a:latin typeface="Century Gothic"/>
                <a:cs typeface="Century Gothic"/>
              </a:rPr>
              <a:t>e </a:t>
            </a:r>
            <a:r>
              <a:rPr lang="it-IT" u="sng" dirty="0" smtClean="0">
                <a:latin typeface="Century Gothic"/>
                <a:cs typeface="Century Gothic"/>
              </a:rPr>
              <a:t>disseminazione</a:t>
            </a:r>
          </a:p>
          <a:p>
            <a:r>
              <a:rPr lang="it-IT" b="0" dirty="0" smtClean="0">
                <a:latin typeface="Century Gothic"/>
                <a:cs typeface="Century Gothic"/>
              </a:rPr>
              <a:t>Pubblicazioni tematiche</a:t>
            </a:r>
          </a:p>
          <a:p>
            <a:r>
              <a:rPr lang="it-IT" b="0" dirty="0" smtClean="0">
                <a:latin typeface="Century Gothic"/>
                <a:cs typeface="Century Gothic"/>
              </a:rPr>
              <a:t>Conferenze annuali</a:t>
            </a:r>
          </a:p>
          <a:p>
            <a:r>
              <a:rPr lang="it-IT" b="0" dirty="0" smtClean="0">
                <a:latin typeface="Century Gothic"/>
                <a:cs typeface="Century Gothic"/>
              </a:rPr>
              <a:t>Sito web</a:t>
            </a:r>
          </a:p>
          <a:p>
            <a:r>
              <a:rPr lang="it-IT" b="0" dirty="0" smtClean="0">
                <a:latin typeface="Century Gothic"/>
                <a:cs typeface="Century Gothic"/>
              </a:rPr>
              <a:t>Cooperazione </a:t>
            </a:r>
            <a:r>
              <a:rPr lang="it-IT" b="0" dirty="0">
                <a:latin typeface="Century Gothic"/>
                <a:cs typeface="Century Gothic"/>
              </a:rPr>
              <a:t>con organismi internazionali (OCSE, UN-Habitat, etc.</a:t>
            </a:r>
            <a:r>
              <a:rPr lang="it-IT" b="0" dirty="0" smtClean="0">
                <a:latin typeface="Century Gothic"/>
                <a:cs typeface="Century Gothic"/>
              </a:rPr>
              <a:t>)</a:t>
            </a:r>
          </a:p>
          <a:p>
            <a:r>
              <a:rPr lang="it-IT" b="0" dirty="0" smtClean="0">
                <a:latin typeface="Century Gothic"/>
                <a:cs typeface="Century Gothic"/>
              </a:rPr>
              <a:t>Punti </a:t>
            </a:r>
            <a:r>
              <a:rPr lang="it-IT" b="0" dirty="0">
                <a:latin typeface="Century Gothic"/>
                <a:cs typeface="Century Gothic"/>
              </a:rPr>
              <a:t>di Disseminazione Nazionale</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12</a:t>
            </a:fld>
            <a:endParaRPr lang="fr-FR" dirty="0"/>
          </a:p>
        </p:txBody>
      </p:sp>
    </p:spTree>
    <p:extLst>
      <p:ext uri="{BB962C8B-B14F-4D97-AF65-F5344CB8AC3E}">
        <p14:creationId xmlns:p14="http://schemas.microsoft.com/office/powerpoint/2010/main" val="222318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13</a:t>
            </a:fld>
            <a:endParaRPr lang="fr-FR" dirty="0"/>
          </a:p>
        </p:txBody>
      </p:sp>
      <p:sp>
        <p:nvSpPr>
          <p:cNvPr id="6" name="Espace réservé du texte 5"/>
          <p:cNvSpPr>
            <a:spLocks noGrp="1"/>
          </p:cNvSpPr>
          <p:nvPr>
            <p:ph type="body" sz="quarter" idx="13"/>
          </p:nvPr>
        </p:nvSpPr>
        <p:spPr>
          <a:xfrm>
            <a:off x="1278417" y="2347217"/>
            <a:ext cx="6295576" cy="3186677"/>
          </a:xfrm>
        </p:spPr>
        <p:txBody>
          <a:bodyPr>
            <a:noAutofit/>
          </a:bodyPr>
          <a:lstStyle/>
          <a:p>
            <a:r>
              <a:rPr lang="en-US" sz="2400" dirty="0" smtClean="0">
                <a:solidFill>
                  <a:srgbClr val="35B3B8"/>
                </a:solidFill>
                <a:latin typeface="Century Gothic" panose="020B0502020202020204" pitchFamily="34" charset="0"/>
              </a:rPr>
              <a:t>AREE TEMATICHE</a:t>
            </a:r>
          </a:p>
          <a:p>
            <a:endParaRPr lang="en-US" sz="2400" dirty="0">
              <a:solidFill>
                <a:srgbClr val="35B3B8"/>
              </a:solidFill>
              <a:latin typeface="Century Gothic" panose="020B0502020202020204" pitchFamily="34" charset="0"/>
            </a:endParaRPr>
          </a:p>
          <a:p>
            <a:r>
              <a:rPr lang="en-US" sz="2400" dirty="0" smtClean="0">
                <a:solidFill>
                  <a:srgbClr val="35B3B8"/>
                </a:solidFill>
                <a:latin typeface="Century Gothic" panose="020B0502020202020204" pitchFamily="34" charset="0"/>
              </a:rPr>
              <a:t>RETI TEMATICHE</a:t>
            </a:r>
          </a:p>
          <a:p>
            <a:endParaRPr lang="en-US" sz="2400" dirty="0">
              <a:solidFill>
                <a:srgbClr val="35B3B8"/>
              </a:solidFill>
              <a:latin typeface="Century Gothic" panose="020B0502020202020204" pitchFamily="34" charset="0"/>
            </a:endParaRPr>
          </a:p>
          <a:p>
            <a:r>
              <a:rPr lang="en-US" sz="2400" dirty="0" smtClean="0">
                <a:solidFill>
                  <a:srgbClr val="35B3B8"/>
                </a:solidFill>
                <a:latin typeface="Century Gothic" panose="020B0502020202020204" pitchFamily="34" charset="0"/>
              </a:rPr>
              <a:t>PARTENARIATI</a:t>
            </a:r>
            <a:endParaRPr lang="en-US" sz="2400" dirty="0">
              <a:solidFill>
                <a:srgbClr val="35B3B8"/>
              </a:solidFill>
              <a:latin typeface="Century Gothic" panose="020B0502020202020204" pitchFamily="34" charset="0"/>
            </a:endParaRPr>
          </a:p>
          <a:p>
            <a:pPr marL="7938" indent="0">
              <a:buNone/>
            </a:pPr>
            <a:endParaRPr lang="en-US" sz="2400" dirty="0">
              <a:solidFill>
                <a:srgbClr val="35B3B8"/>
              </a:solidFill>
              <a:latin typeface="Century Gothic" panose="020B0502020202020204" pitchFamily="34" charset="0"/>
            </a:endParaRPr>
          </a:p>
          <a:p>
            <a:r>
              <a:rPr lang="en-US" sz="2400" dirty="0" smtClean="0">
                <a:solidFill>
                  <a:srgbClr val="35B3B8"/>
                </a:solidFill>
                <a:latin typeface="Century Gothic" panose="020B0502020202020204" pitchFamily="34" charset="0"/>
              </a:rPr>
              <a:t>CALL FOR PROPOSALS</a:t>
            </a:r>
            <a:endParaRPr lang="en-US" sz="2400" dirty="0">
              <a:solidFill>
                <a:srgbClr val="35B3B8"/>
              </a:solidFill>
              <a:latin typeface="Century Gothic" panose="020B0502020202020204" pitchFamily="34" charset="0"/>
            </a:endParaRPr>
          </a:p>
        </p:txBody>
      </p:sp>
      <p:sp>
        <p:nvSpPr>
          <p:cNvPr id="7" name="Titre 6"/>
          <p:cNvSpPr>
            <a:spLocks noGrp="1"/>
          </p:cNvSpPr>
          <p:nvPr>
            <p:ph type="title"/>
          </p:nvPr>
        </p:nvSpPr>
        <p:spPr>
          <a:xfrm>
            <a:off x="720004" y="1452297"/>
            <a:ext cx="7704000" cy="492443"/>
          </a:xfrm>
        </p:spPr>
        <p:txBody>
          <a:bodyPr/>
          <a:lstStyle/>
          <a:p>
            <a:r>
              <a:rPr lang="en-GB" dirty="0">
                <a:solidFill>
                  <a:schemeClr val="accent1"/>
                </a:solidFill>
                <a:latin typeface="Century Gothic" panose="020B0502020202020204" pitchFamily="34" charset="0"/>
              </a:rPr>
              <a:t>Il </a:t>
            </a:r>
            <a:r>
              <a:rPr lang="en-GB" dirty="0" err="1" smtClean="0">
                <a:solidFill>
                  <a:schemeClr val="accent1"/>
                </a:solidFill>
                <a:latin typeface="Century Gothic" panose="020B0502020202020204" pitchFamily="34" charset="0"/>
              </a:rPr>
              <a:t>programma</a:t>
            </a:r>
            <a:r>
              <a:rPr lang="en-GB" dirty="0" smtClean="0">
                <a:solidFill>
                  <a:schemeClr val="accent1"/>
                </a:solidFill>
                <a:latin typeface="Century Gothic" panose="020B0502020202020204" pitchFamily="34" charset="0"/>
              </a:rPr>
              <a:t> URBACT </a:t>
            </a:r>
            <a:r>
              <a:rPr lang="en-GB" dirty="0">
                <a:solidFill>
                  <a:schemeClr val="accent1"/>
                </a:solidFill>
                <a:latin typeface="Century Gothic" panose="020B0502020202020204" pitchFamily="34" charset="0"/>
              </a:rPr>
              <a:t>III</a:t>
            </a:r>
          </a:p>
        </p:txBody>
      </p:sp>
    </p:spTree>
    <p:extLst>
      <p:ext uri="{BB962C8B-B14F-4D97-AF65-F5344CB8AC3E}">
        <p14:creationId xmlns:p14="http://schemas.microsoft.com/office/powerpoint/2010/main" val="509852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14</a:t>
            </a:fld>
            <a:endParaRPr lang="fr-FR" dirty="0"/>
          </a:p>
        </p:txBody>
      </p:sp>
      <p:sp>
        <p:nvSpPr>
          <p:cNvPr id="6" name="Espace réservé du texte 5"/>
          <p:cNvSpPr>
            <a:spLocks noGrp="1"/>
          </p:cNvSpPr>
          <p:nvPr>
            <p:ph type="body" sz="quarter" idx="13"/>
          </p:nvPr>
        </p:nvSpPr>
        <p:spPr>
          <a:xfrm>
            <a:off x="720004" y="2939900"/>
            <a:ext cx="7703999" cy="2196678"/>
          </a:xfrm>
        </p:spPr>
        <p:txBody>
          <a:bodyPr>
            <a:noAutofit/>
          </a:bodyPr>
          <a:lstStyle/>
          <a:p>
            <a:r>
              <a:rPr lang="it-IT" sz="2400" b="0" dirty="0" smtClean="0">
                <a:latin typeface="Century Gothic"/>
                <a:cs typeface="Century Gothic"/>
              </a:rPr>
              <a:t>La copertura tematica di URBACT III è in linea con gli Obiettivi  Tematici (OT) fissati dalla Politica di Coesione dell’Unione Europea 2014-2020, nonché fortemente collegata ai pilastri della Strategia Europa 2020</a:t>
            </a:r>
            <a:endParaRPr lang="it-IT" sz="2400" b="0" dirty="0">
              <a:latin typeface="Century Gothic"/>
              <a:cs typeface="Century Gothic"/>
            </a:endParaRPr>
          </a:p>
        </p:txBody>
      </p:sp>
      <p:sp>
        <p:nvSpPr>
          <p:cNvPr id="7" name="Titre 6"/>
          <p:cNvSpPr>
            <a:spLocks noGrp="1"/>
          </p:cNvSpPr>
          <p:nvPr>
            <p:ph type="title"/>
          </p:nvPr>
        </p:nvSpPr>
        <p:spPr>
          <a:xfrm>
            <a:off x="720004" y="1452297"/>
            <a:ext cx="7704000" cy="492443"/>
          </a:xfrm>
        </p:spPr>
        <p:txBody>
          <a:bodyPr/>
          <a:lstStyle/>
          <a:p>
            <a:r>
              <a:rPr lang="it-IT" dirty="0" smtClean="0">
                <a:solidFill>
                  <a:schemeClr val="accent1"/>
                </a:solidFill>
                <a:latin typeface="Century Gothic" panose="020B0502020202020204" pitchFamily="34" charset="0"/>
              </a:rPr>
              <a:t>Aree Tematiche (1)</a:t>
            </a:r>
            <a:endParaRPr lang="en-GB"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47888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15</a:t>
            </a:fld>
            <a:endParaRPr lang="fr-FR" dirty="0"/>
          </a:p>
        </p:txBody>
      </p:sp>
      <p:sp>
        <p:nvSpPr>
          <p:cNvPr id="6" name="Espace réservé du texte 5"/>
          <p:cNvSpPr>
            <a:spLocks noGrp="1"/>
          </p:cNvSpPr>
          <p:nvPr>
            <p:ph type="body" sz="quarter" idx="13"/>
          </p:nvPr>
        </p:nvSpPr>
        <p:spPr>
          <a:xfrm>
            <a:off x="720004" y="2060275"/>
            <a:ext cx="8172315" cy="4188743"/>
          </a:xfrm>
        </p:spPr>
        <p:txBody>
          <a:bodyPr>
            <a:noAutofit/>
          </a:bodyPr>
          <a:lstStyle/>
          <a:p>
            <a:r>
              <a:rPr lang="en-US" b="0" dirty="0" smtClean="0">
                <a:latin typeface="Century Gothic"/>
                <a:cs typeface="Century Gothic"/>
              </a:rPr>
              <a:t>OT1 </a:t>
            </a:r>
            <a:r>
              <a:rPr lang="en-US" b="0" dirty="0">
                <a:latin typeface="Century Gothic"/>
                <a:cs typeface="Century Gothic"/>
              </a:rPr>
              <a:t>- </a:t>
            </a:r>
            <a:r>
              <a:rPr lang="it-IT" b="0" dirty="0">
                <a:latin typeface="Century Gothic"/>
                <a:cs typeface="Century Gothic"/>
              </a:rPr>
              <a:t>Rafforzare la ricerca, lo sviluppo tecnologico e </a:t>
            </a:r>
            <a:r>
              <a:rPr lang="it-IT" b="0" dirty="0" smtClean="0">
                <a:latin typeface="Century Gothic"/>
                <a:cs typeface="Century Gothic"/>
              </a:rPr>
              <a:t>l'innovazione</a:t>
            </a:r>
          </a:p>
          <a:p>
            <a:r>
              <a:rPr lang="en-US" b="0" dirty="0" smtClean="0">
                <a:latin typeface="Century Gothic"/>
                <a:cs typeface="Century Gothic"/>
              </a:rPr>
              <a:t>OT2 </a:t>
            </a:r>
            <a:r>
              <a:rPr lang="en-US" b="0" dirty="0">
                <a:latin typeface="Century Gothic"/>
                <a:cs typeface="Century Gothic"/>
              </a:rPr>
              <a:t>- </a:t>
            </a:r>
            <a:r>
              <a:rPr lang="it-IT" b="0" dirty="0">
                <a:latin typeface="Century Gothic"/>
                <a:cs typeface="Century Gothic"/>
              </a:rPr>
              <a:t>Migliorare l'accesso alle tecnologie dell'informazione e della comunicazione, nonché l'impiego e la qualità delle </a:t>
            </a:r>
            <a:r>
              <a:rPr lang="it-IT" b="0" dirty="0" smtClean="0">
                <a:latin typeface="Century Gothic"/>
                <a:cs typeface="Century Gothic"/>
              </a:rPr>
              <a:t>medesime</a:t>
            </a:r>
            <a:endParaRPr lang="en-US" b="0" dirty="0" smtClean="0">
              <a:latin typeface="Century Gothic"/>
              <a:cs typeface="Century Gothic"/>
            </a:endParaRPr>
          </a:p>
          <a:p>
            <a:r>
              <a:rPr lang="en-US" b="0" dirty="0" smtClean="0">
                <a:latin typeface="Century Gothic"/>
                <a:cs typeface="Century Gothic"/>
              </a:rPr>
              <a:t>OT3 </a:t>
            </a:r>
            <a:r>
              <a:rPr lang="en-US" b="0" dirty="0">
                <a:latin typeface="Century Gothic"/>
                <a:cs typeface="Century Gothic"/>
              </a:rPr>
              <a:t>- </a:t>
            </a:r>
            <a:r>
              <a:rPr lang="it-IT" b="0" dirty="0">
                <a:latin typeface="Century Gothic"/>
                <a:cs typeface="Century Gothic"/>
              </a:rPr>
              <a:t>Promuovere la competitività delle piccole e medie imprese, il settore agricolo e il settore della pesca e </a:t>
            </a:r>
            <a:r>
              <a:rPr lang="it-IT" b="0" dirty="0" smtClean="0">
                <a:latin typeface="Century Gothic"/>
                <a:cs typeface="Century Gothic"/>
              </a:rPr>
              <a:t>dell’acquacoltura</a:t>
            </a:r>
          </a:p>
          <a:p>
            <a:r>
              <a:rPr lang="en-US" b="0" dirty="0" smtClean="0">
                <a:latin typeface="Century Gothic"/>
                <a:cs typeface="Century Gothic"/>
              </a:rPr>
              <a:t>OT4 </a:t>
            </a:r>
            <a:r>
              <a:rPr lang="en-US" b="0" dirty="0">
                <a:latin typeface="Century Gothic"/>
                <a:cs typeface="Century Gothic"/>
              </a:rPr>
              <a:t>- </a:t>
            </a:r>
            <a:r>
              <a:rPr lang="it-IT" b="0" dirty="0">
                <a:latin typeface="Century Gothic"/>
                <a:cs typeface="Century Gothic"/>
              </a:rPr>
              <a:t>Sostenere la transizione verso un’economia a basse emissioni di carbonio in tutti i </a:t>
            </a:r>
            <a:r>
              <a:rPr lang="it-IT" b="0" dirty="0" smtClean="0">
                <a:latin typeface="Century Gothic"/>
                <a:cs typeface="Century Gothic"/>
              </a:rPr>
              <a:t>settori</a:t>
            </a:r>
            <a:endParaRPr lang="en-US" b="0" dirty="0" smtClean="0">
              <a:latin typeface="Century Gothic"/>
              <a:cs typeface="Century Gothic"/>
            </a:endParaRPr>
          </a:p>
          <a:p>
            <a:r>
              <a:rPr lang="en-US" b="0" dirty="0" smtClean="0">
                <a:latin typeface="Century Gothic"/>
                <a:cs typeface="Century Gothic"/>
              </a:rPr>
              <a:t>OT5 </a:t>
            </a:r>
            <a:r>
              <a:rPr lang="en-US" b="0" dirty="0">
                <a:latin typeface="Century Gothic"/>
                <a:cs typeface="Century Gothic"/>
              </a:rPr>
              <a:t>- </a:t>
            </a:r>
            <a:r>
              <a:rPr lang="it-IT" b="0" dirty="0">
                <a:latin typeface="Century Gothic"/>
                <a:cs typeface="Century Gothic"/>
              </a:rPr>
              <a:t>Promuovere l’adattamento al cambiamento climatico, la prevenzione e la gestione dei rischi</a:t>
            </a:r>
            <a:endParaRPr lang="en-US" b="0" dirty="0">
              <a:latin typeface="Century Gothic"/>
              <a:cs typeface="Century Gothic"/>
            </a:endParaRPr>
          </a:p>
          <a:p>
            <a:endParaRPr lang="it-IT" b="0" dirty="0">
              <a:latin typeface="Century Gothic"/>
              <a:cs typeface="Century Gothic"/>
            </a:endParaRPr>
          </a:p>
        </p:txBody>
      </p:sp>
      <p:sp>
        <p:nvSpPr>
          <p:cNvPr id="7" name="Titre 6"/>
          <p:cNvSpPr>
            <a:spLocks noGrp="1"/>
          </p:cNvSpPr>
          <p:nvPr>
            <p:ph type="title"/>
          </p:nvPr>
        </p:nvSpPr>
        <p:spPr>
          <a:xfrm>
            <a:off x="466004" y="1311183"/>
            <a:ext cx="7704000" cy="492443"/>
          </a:xfrm>
        </p:spPr>
        <p:txBody>
          <a:bodyPr/>
          <a:lstStyle/>
          <a:p>
            <a:r>
              <a:rPr lang="it-IT" dirty="0" smtClean="0">
                <a:solidFill>
                  <a:schemeClr val="accent1"/>
                </a:solidFill>
                <a:latin typeface="Century Gothic" panose="020B0502020202020204" pitchFamily="34" charset="0"/>
              </a:rPr>
              <a:t>Obiettivi Tematici (1)</a:t>
            </a:r>
            <a:endParaRPr lang="en-GB"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732570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1553778"/>
            <a:ext cx="7704000" cy="492443"/>
          </a:xfrm>
        </p:spPr>
        <p:txBody>
          <a:bodyPr/>
          <a:lstStyle/>
          <a:p>
            <a:r>
              <a:rPr lang="en-US" dirty="0" err="1" smtClean="0">
                <a:solidFill>
                  <a:schemeClr val="accent1"/>
                </a:solidFill>
              </a:rPr>
              <a:t>Obiettivi</a:t>
            </a:r>
            <a:r>
              <a:rPr lang="en-US" dirty="0" smtClean="0">
                <a:solidFill>
                  <a:schemeClr val="accent1"/>
                </a:solidFill>
              </a:rPr>
              <a:t> </a:t>
            </a:r>
            <a:r>
              <a:rPr lang="en-US" dirty="0" err="1" smtClean="0">
                <a:solidFill>
                  <a:schemeClr val="accent1"/>
                </a:solidFill>
              </a:rPr>
              <a:t>Tematici</a:t>
            </a:r>
            <a:r>
              <a:rPr lang="en-US" dirty="0" smtClean="0">
                <a:solidFill>
                  <a:schemeClr val="accent1"/>
                </a:solidFill>
              </a:rPr>
              <a:t> (2)</a:t>
            </a:r>
            <a:endParaRPr lang="en-US" dirty="0">
              <a:solidFill>
                <a:schemeClr val="accent1"/>
              </a:solidFill>
            </a:endParaRPr>
          </a:p>
        </p:txBody>
      </p:sp>
      <p:sp>
        <p:nvSpPr>
          <p:cNvPr id="3" name="Segnaposto testo 2"/>
          <p:cNvSpPr>
            <a:spLocks noGrp="1"/>
          </p:cNvSpPr>
          <p:nvPr>
            <p:ph type="body" sz="quarter" idx="13"/>
          </p:nvPr>
        </p:nvSpPr>
        <p:spPr>
          <a:xfrm>
            <a:off x="720000" y="2292443"/>
            <a:ext cx="7946205" cy="3775491"/>
          </a:xfrm>
        </p:spPr>
        <p:txBody>
          <a:bodyPr>
            <a:normAutofit/>
          </a:bodyPr>
          <a:lstStyle/>
          <a:p>
            <a:r>
              <a:rPr lang="en-US" b="0" dirty="0" smtClean="0">
                <a:latin typeface="Century Gothic"/>
                <a:cs typeface="Century Gothic"/>
              </a:rPr>
              <a:t>OT </a:t>
            </a:r>
            <a:r>
              <a:rPr lang="en-US" b="0" dirty="0">
                <a:latin typeface="Century Gothic"/>
                <a:cs typeface="Century Gothic"/>
              </a:rPr>
              <a:t>6 - </a:t>
            </a:r>
            <a:r>
              <a:rPr lang="it-IT" b="0" dirty="0">
                <a:latin typeface="Century Gothic"/>
                <a:cs typeface="Century Gothic"/>
              </a:rPr>
              <a:t>Tutelare l'ambiente e promuovere l'uso efficiente delle </a:t>
            </a:r>
            <a:r>
              <a:rPr lang="it-IT" b="0" dirty="0" smtClean="0">
                <a:latin typeface="Century Gothic"/>
                <a:cs typeface="Century Gothic"/>
              </a:rPr>
              <a:t>risorse</a:t>
            </a:r>
          </a:p>
          <a:p>
            <a:r>
              <a:rPr lang="en-US" b="0" dirty="0" smtClean="0">
                <a:latin typeface="Century Gothic"/>
                <a:cs typeface="Century Gothic"/>
              </a:rPr>
              <a:t>OT </a:t>
            </a:r>
            <a:r>
              <a:rPr lang="en-US" b="0" dirty="0">
                <a:latin typeface="Century Gothic"/>
                <a:cs typeface="Century Gothic"/>
              </a:rPr>
              <a:t>7 - </a:t>
            </a:r>
            <a:r>
              <a:rPr lang="it-IT" b="0" dirty="0">
                <a:latin typeface="Century Gothic"/>
                <a:cs typeface="Century Gothic"/>
              </a:rPr>
              <a:t> Promuovere sistemi di trasporto sostenibili ed eliminare le strozzature nelle principali infrastrutture di </a:t>
            </a:r>
            <a:r>
              <a:rPr lang="it-IT" b="0" dirty="0" smtClean="0">
                <a:latin typeface="Century Gothic"/>
                <a:cs typeface="Century Gothic"/>
              </a:rPr>
              <a:t>rete</a:t>
            </a:r>
            <a:endParaRPr lang="en-US" b="0" dirty="0">
              <a:latin typeface="Century Gothic"/>
              <a:cs typeface="Century Gothic"/>
            </a:endParaRPr>
          </a:p>
          <a:p>
            <a:r>
              <a:rPr lang="en-US" b="0" dirty="0" smtClean="0">
                <a:latin typeface="Century Gothic"/>
                <a:cs typeface="Century Gothic"/>
              </a:rPr>
              <a:t>OT8 </a:t>
            </a:r>
            <a:r>
              <a:rPr lang="en-US" b="0" dirty="0">
                <a:latin typeface="Century Gothic"/>
                <a:cs typeface="Century Gothic"/>
              </a:rPr>
              <a:t>- </a:t>
            </a:r>
            <a:r>
              <a:rPr lang="it-IT" b="0" dirty="0">
                <a:latin typeface="Century Gothic"/>
                <a:cs typeface="Century Gothic"/>
              </a:rPr>
              <a:t>Promuovere l’occupazione sostenibile e di qualità e sostenere la mobilità dei </a:t>
            </a:r>
            <a:r>
              <a:rPr lang="it-IT" b="0" dirty="0" smtClean="0">
                <a:latin typeface="Century Gothic"/>
                <a:cs typeface="Century Gothic"/>
              </a:rPr>
              <a:t>lavoratori</a:t>
            </a:r>
          </a:p>
          <a:p>
            <a:r>
              <a:rPr lang="en-US" b="0" dirty="0" smtClean="0">
                <a:latin typeface="Century Gothic"/>
                <a:cs typeface="Century Gothic"/>
              </a:rPr>
              <a:t>OT9 </a:t>
            </a:r>
            <a:r>
              <a:rPr lang="en-US" b="0" dirty="0">
                <a:latin typeface="Century Gothic"/>
                <a:cs typeface="Century Gothic"/>
              </a:rPr>
              <a:t>- </a:t>
            </a:r>
            <a:r>
              <a:rPr lang="it-IT" b="0" dirty="0">
                <a:latin typeface="Century Gothic"/>
                <a:cs typeface="Century Gothic"/>
              </a:rPr>
              <a:t> Promuovere l’inclusione sociale, combattere la povertà e ogni forma di </a:t>
            </a:r>
            <a:r>
              <a:rPr lang="it-IT" b="0" dirty="0" smtClean="0">
                <a:latin typeface="Century Gothic"/>
                <a:cs typeface="Century Gothic"/>
              </a:rPr>
              <a:t>discriminazione</a:t>
            </a:r>
            <a:endParaRPr lang="en-US" b="0" dirty="0">
              <a:latin typeface="Century Gothic"/>
              <a:cs typeface="Century Gothic"/>
            </a:endParaRPr>
          </a:p>
          <a:p>
            <a:r>
              <a:rPr lang="en-US" b="0" dirty="0" smtClean="0">
                <a:latin typeface="Century Gothic"/>
                <a:cs typeface="Century Gothic"/>
              </a:rPr>
              <a:t>OT10 </a:t>
            </a:r>
            <a:r>
              <a:rPr lang="en-US" b="0" dirty="0">
                <a:latin typeface="Century Gothic"/>
                <a:cs typeface="Century Gothic"/>
              </a:rPr>
              <a:t>- </a:t>
            </a:r>
            <a:r>
              <a:rPr lang="it-IT" b="0" dirty="0">
                <a:latin typeface="Century Gothic"/>
                <a:cs typeface="Century Gothic"/>
              </a:rPr>
              <a:t>Investire nell’istruzione, formazione e formazione professionale, per le competenze e l’apprendimento permanente</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16</a:t>
            </a:fld>
            <a:endParaRPr lang="fr-FR" dirty="0"/>
          </a:p>
        </p:txBody>
      </p:sp>
    </p:spTree>
    <p:extLst>
      <p:ext uri="{BB962C8B-B14F-4D97-AF65-F5344CB8AC3E}">
        <p14:creationId xmlns:p14="http://schemas.microsoft.com/office/powerpoint/2010/main" val="262053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5327" y="1315400"/>
            <a:ext cx="7704000" cy="492443"/>
          </a:xfrm>
        </p:spPr>
        <p:txBody>
          <a:bodyPr/>
          <a:lstStyle/>
          <a:p>
            <a:r>
              <a:rPr lang="it-IT" dirty="0" smtClean="0">
                <a:solidFill>
                  <a:schemeClr val="accent1"/>
                </a:solidFill>
              </a:rPr>
              <a:t>Obiettivi tematici (3)</a:t>
            </a:r>
            <a:endParaRPr lang="it-IT" dirty="0">
              <a:solidFill>
                <a:schemeClr val="accent1"/>
              </a:solidFill>
            </a:endParaRPr>
          </a:p>
        </p:txBody>
      </p:sp>
      <p:sp>
        <p:nvSpPr>
          <p:cNvPr id="3" name="Segnaposto testo 2"/>
          <p:cNvSpPr>
            <a:spLocks noGrp="1"/>
          </p:cNvSpPr>
          <p:nvPr>
            <p:ph type="body" sz="quarter" idx="13"/>
          </p:nvPr>
        </p:nvSpPr>
        <p:spPr/>
        <p:txBody>
          <a:bodyPr>
            <a:normAutofit/>
          </a:bodyPr>
          <a:lstStyle/>
          <a:p>
            <a:r>
              <a:rPr lang="it-IT" dirty="0" smtClean="0">
                <a:latin typeface="Century Gothic"/>
                <a:cs typeface="Century Gothic"/>
              </a:rPr>
              <a:t>L’Obiettivo Tematico 11 ricopre un’importanza trasversale in tutto il programma URBACT </a:t>
            </a:r>
            <a:br>
              <a:rPr lang="it-IT" dirty="0" smtClean="0">
                <a:latin typeface="Century Gothic"/>
                <a:cs typeface="Century Gothic"/>
              </a:rPr>
            </a:br>
            <a:endParaRPr lang="it-IT" dirty="0" smtClean="0">
              <a:latin typeface="Century Gothic"/>
              <a:cs typeface="Century Gothic"/>
            </a:endParaRPr>
          </a:p>
          <a:p>
            <a:pPr marL="0" indent="0">
              <a:buClr>
                <a:srgbClr val="002060"/>
              </a:buClr>
              <a:buNone/>
            </a:pPr>
            <a:r>
              <a:rPr lang="it-IT" sz="2400" b="0" dirty="0" smtClean="0">
                <a:latin typeface="Century Gothic"/>
                <a:cs typeface="Century Gothic"/>
              </a:rPr>
              <a:t>OT 11 – Rafforzare la capacità delle amministrazioni pubbliche e degli stakeholder e promuovere un’amministrazione pubblica efficiente</a:t>
            </a:r>
          </a:p>
          <a:p>
            <a:pPr marL="7938" indent="0">
              <a:buNone/>
            </a:pPr>
            <a:endParaRPr lang="it-IT"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17</a:t>
            </a:fld>
            <a:endParaRPr lang="fr-FR" dirty="0"/>
          </a:p>
        </p:txBody>
      </p:sp>
    </p:spTree>
    <p:extLst>
      <p:ext uri="{BB962C8B-B14F-4D97-AF65-F5344CB8AC3E}">
        <p14:creationId xmlns:p14="http://schemas.microsoft.com/office/powerpoint/2010/main" val="167152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18</a:t>
            </a:fld>
            <a:endParaRPr lang="fr-FR" dirty="0"/>
          </a:p>
        </p:txBody>
      </p:sp>
      <p:sp>
        <p:nvSpPr>
          <p:cNvPr id="6" name="Espace réservé du texte 5"/>
          <p:cNvSpPr>
            <a:spLocks noGrp="1"/>
          </p:cNvSpPr>
          <p:nvPr>
            <p:ph type="body" sz="quarter" idx="13"/>
          </p:nvPr>
        </p:nvSpPr>
        <p:spPr>
          <a:xfrm>
            <a:off x="360000" y="1930909"/>
            <a:ext cx="8487667" cy="4219331"/>
          </a:xfrm>
        </p:spPr>
        <p:txBody>
          <a:bodyPr>
            <a:noAutofit/>
          </a:bodyPr>
          <a:lstStyle/>
          <a:p>
            <a:r>
              <a:rPr lang="en-US" b="0" dirty="0" smtClean="0">
                <a:solidFill>
                  <a:srgbClr val="35B3B8"/>
                </a:solidFill>
                <a:latin typeface="Century Gothic"/>
                <a:cs typeface="Century Gothic"/>
              </a:rPr>
              <a:t>Action Planning Network: </a:t>
            </a:r>
            <a:r>
              <a:rPr lang="it-IT" b="0" dirty="0">
                <a:latin typeface="Century Gothic"/>
                <a:cs typeface="Century Gothic"/>
              </a:rPr>
              <a:t>per migliorare le capacità delle città di </a:t>
            </a:r>
            <a:r>
              <a:rPr lang="it-IT" b="0" i="1" dirty="0">
                <a:latin typeface="Century Gothic"/>
                <a:cs typeface="Century Gothic"/>
              </a:rPr>
              <a:t>pianificare</a:t>
            </a:r>
            <a:r>
              <a:rPr lang="it-IT" b="0" dirty="0">
                <a:latin typeface="Century Gothic"/>
                <a:cs typeface="Century Gothic"/>
              </a:rPr>
              <a:t> politiche/strategie integrate per lo sviluppo urbano sostenibile</a:t>
            </a:r>
            <a:r>
              <a:rPr lang="en-US" b="0" dirty="0" smtClean="0">
                <a:latin typeface="Century Gothic"/>
                <a:cs typeface="Century Gothic"/>
              </a:rPr>
              <a:t>.</a:t>
            </a:r>
          </a:p>
          <a:p>
            <a:pPr marL="7938" indent="0">
              <a:buNone/>
            </a:pPr>
            <a:endParaRPr lang="en-US" b="0" dirty="0" smtClean="0">
              <a:latin typeface="Century Gothic"/>
              <a:cs typeface="Century Gothic"/>
            </a:endParaRPr>
          </a:p>
          <a:p>
            <a:r>
              <a:rPr lang="en-US" b="0" dirty="0" smtClean="0">
                <a:solidFill>
                  <a:srgbClr val="35B3B8"/>
                </a:solidFill>
                <a:latin typeface="Century Gothic"/>
                <a:cs typeface="Century Gothic"/>
              </a:rPr>
              <a:t>Implementation Network</a:t>
            </a:r>
            <a:r>
              <a:rPr lang="en-US" b="0" dirty="0" smtClean="0">
                <a:latin typeface="Century Gothic"/>
                <a:cs typeface="Century Gothic"/>
              </a:rPr>
              <a:t>: </a:t>
            </a:r>
            <a:r>
              <a:rPr lang="it-IT" b="0" dirty="0">
                <a:latin typeface="Century Gothic"/>
                <a:cs typeface="Century Gothic"/>
              </a:rPr>
              <a:t>per migliorare le capacità delle città di </a:t>
            </a:r>
            <a:r>
              <a:rPr lang="it-IT" b="0" i="1" dirty="0">
                <a:latin typeface="Century Gothic"/>
                <a:cs typeface="Century Gothic"/>
              </a:rPr>
              <a:t>implementare</a:t>
            </a:r>
            <a:r>
              <a:rPr lang="it-IT" b="0" dirty="0">
                <a:latin typeface="Century Gothic"/>
                <a:cs typeface="Century Gothic"/>
              </a:rPr>
              <a:t> politiche/strategie integrate per lo sviluppo urbano </a:t>
            </a:r>
            <a:r>
              <a:rPr lang="it-IT" b="0" dirty="0" smtClean="0">
                <a:latin typeface="Century Gothic"/>
                <a:cs typeface="Century Gothic"/>
              </a:rPr>
              <a:t>sostenibile</a:t>
            </a:r>
          </a:p>
          <a:p>
            <a:pPr marL="7938" indent="0">
              <a:buNone/>
            </a:pPr>
            <a:endParaRPr lang="en-US" b="0" dirty="0" smtClean="0">
              <a:latin typeface="Century Gothic"/>
              <a:cs typeface="Century Gothic"/>
            </a:endParaRPr>
          </a:p>
          <a:p>
            <a:r>
              <a:rPr lang="en-US" b="0" dirty="0" smtClean="0">
                <a:solidFill>
                  <a:srgbClr val="35B3B8"/>
                </a:solidFill>
                <a:latin typeface="Century Gothic"/>
                <a:cs typeface="Century Gothic"/>
              </a:rPr>
              <a:t>Transfer Network: </a:t>
            </a:r>
            <a:r>
              <a:rPr lang="it-IT" b="0" dirty="0">
                <a:latin typeface="Century Gothic"/>
                <a:cs typeface="Century Gothic"/>
              </a:rPr>
              <a:t>per migliorare le capacità delle città di implementare politiche/strategie integrate tramite il </a:t>
            </a:r>
            <a:r>
              <a:rPr lang="it-IT" b="0" i="1" dirty="0">
                <a:latin typeface="Century Gothic"/>
                <a:cs typeface="Century Gothic"/>
              </a:rPr>
              <a:t>riadattamento, lo scambio e il riuso</a:t>
            </a:r>
            <a:r>
              <a:rPr lang="it-IT" b="0" dirty="0">
                <a:latin typeface="Century Gothic"/>
                <a:cs typeface="Century Gothic"/>
              </a:rPr>
              <a:t>, a livello locale, delle buone pratiche </a:t>
            </a:r>
            <a:r>
              <a:rPr lang="it-IT" b="0" dirty="0" smtClean="0">
                <a:latin typeface="Century Gothic"/>
                <a:cs typeface="Century Gothic"/>
              </a:rPr>
              <a:t>identificate </a:t>
            </a:r>
            <a:r>
              <a:rPr lang="it-IT" b="0" dirty="0">
                <a:latin typeface="Century Gothic"/>
                <a:cs typeface="Century Gothic"/>
              </a:rPr>
              <a:t>nel campo dello sviluppo sostenibile urbano integrato</a:t>
            </a:r>
          </a:p>
          <a:p>
            <a:pPr marL="7938" indent="0">
              <a:buNone/>
            </a:pPr>
            <a:endParaRPr lang="en-US" b="0" dirty="0" smtClean="0">
              <a:latin typeface="Century Gothic"/>
              <a:cs typeface="Century Gothic"/>
            </a:endParaRPr>
          </a:p>
          <a:p>
            <a:pPr marL="465138" indent="-457200">
              <a:buFont typeface="+mj-lt"/>
              <a:buAutoNum type="arabicPeriod"/>
            </a:pPr>
            <a:endParaRPr lang="it-IT" b="0" dirty="0">
              <a:latin typeface="Century Gothic"/>
              <a:cs typeface="Century Gothic"/>
            </a:endParaRPr>
          </a:p>
          <a:p>
            <a:pPr marL="7938" indent="0">
              <a:buNone/>
            </a:pPr>
            <a:endParaRPr lang="en-US" sz="2400" dirty="0">
              <a:solidFill>
                <a:srgbClr val="35B3B8"/>
              </a:solidFill>
              <a:latin typeface="Century Gothic" panose="020B0502020202020204" pitchFamily="34" charset="0"/>
            </a:endParaRPr>
          </a:p>
        </p:txBody>
      </p:sp>
      <p:sp>
        <p:nvSpPr>
          <p:cNvPr id="7" name="Titre 6"/>
          <p:cNvSpPr>
            <a:spLocks noGrp="1"/>
          </p:cNvSpPr>
          <p:nvPr>
            <p:ph type="title"/>
          </p:nvPr>
        </p:nvSpPr>
        <p:spPr>
          <a:xfrm>
            <a:off x="226118" y="1262519"/>
            <a:ext cx="7704000" cy="492443"/>
          </a:xfrm>
        </p:spPr>
        <p:txBody>
          <a:bodyPr/>
          <a:lstStyle/>
          <a:p>
            <a:r>
              <a:rPr lang="it-IT" dirty="0" smtClean="0">
                <a:solidFill>
                  <a:schemeClr val="accent1"/>
                </a:solidFill>
                <a:latin typeface="Century Gothic" panose="020B0502020202020204" pitchFamily="34" charset="0"/>
              </a:rPr>
              <a:t>URBACT Network</a:t>
            </a:r>
            <a:endParaRPr lang="en-GB"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14901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19</a:t>
            </a:fld>
            <a:endParaRPr lang="fr-FR" dirty="0"/>
          </a:p>
        </p:txBody>
      </p:sp>
      <p:sp>
        <p:nvSpPr>
          <p:cNvPr id="6" name="Espace réservé du texte 5"/>
          <p:cNvSpPr>
            <a:spLocks noGrp="1"/>
          </p:cNvSpPr>
          <p:nvPr>
            <p:ph type="body" sz="quarter" idx="13"/>
          </p:nvPr>
        </p:nvSpPr>
        <p:spPr>
          <a:xfrm>
            <a:off x="846666" y="2223863"/>
            <a:ext cx="7634112" cy="3886406"/>
          </a:xfrm>
        </p:spPr>
        <p:txBody>
          <a:bodyPr>
            <a:normAutofit fontScale="40000" lnSpcReduction="20000"/>
          </a:bodyPr>
          <a:lstStyle/>
          <a:p>
            <a:pPr marL="7938" indent="0">
              <a:buNone/>
            </a:pPr>
            <a:endParaRPr lang="en-US" sz="1700" dirty="0" smtClean="0">
              <a:solidFill>
                <a:srgbClr val="35B3B8"/>
              </a:solidFill>
              <a:latin typeface="Century Gothic" panose="020B0502020202020204" pitchFamily="34" charset="0"/>
            </a:endParaRPr>
          </a:p>
          <a:p>
            <a:endParaRPr lang="en-US" b="0" dirty="0" smtClean="0">
              <a:latin typeface="Century Gothic" panose="020B0502020202020204" pitchFamily="34" charset="0"/>
            </a:endParaRPr>
          </a:p>
          <a:p>
            <a:r>
              <a:rPr lang="it-IT" sz="5000" b="0" dirty="0" smtClean="0">
                <a:latin typeface="Century Gothic"/>
                <a:cs typeface="Century Gothic"/>
              </a:rPr>
              <a:t>Una </a:t>
            </a:r>
            <a:r>
              <a:rPr lang="it-IT" sz="5000" b="0" dirty="0">
                <a:latin typeface="Century Gothic"/>
                <a:cs typeface="Century Gothic"/>
              </a:rPr>
              <a:t>città come Lead </a:t>
            </a:r>
            <a:r>
              <a:rPr lang="it-IT" sz="5000" b="0" dirty="0" smtClean="0">
                <a:latin typeface="Century Gothic"/>
                <a:cs typeface="Century Gothic"/>
              </a:rPr>
              <a:t>Partner</a:t>
            </a:r>
          </a:p>
          <a:p>
            <a:pPr marL="7938" indent="0">
              <a:buNone/>
            </a:pPr>
            <a:endParaRPr lang="it-IT" sz="5000" b="0" dirty="0" smtClean="0">
              <a:latin typeface="Century Gothic"/>
              <a:cs typeface="Century Gothic"/>
            </a:endParaRPr>
          </a:p>
          <a:p>
            <a:r>
              <a:rPr lang="it-IT" sz="5000" b="0" dirty="0" smtClean="0">
                <a:latin typeface="Century Gothic"/>
                <a:cs typeface="Century Gothic"/>
              </a:rPr>
              <a:t>Un </a:t>
            </a:r>
            <a:r>
              <a:rPr lang="it-IT" sz="5000" b="0" dirty="0">
                <a:latin typeface="Century Gothic"/>
                <a:cs typeface="Century Gothic"/>
              </a:rPr>
              <a:t>numero limitato di partner</a:t>
            </a:r>
            <a:r>
              <a:rPr lang="it-IT" sz="5000" b="0" dirty="0" smtClean="0">
                <a:latin typeface="Century Gothic"/>
                <a:cs typeface="Century Gothic"/>
              </a:rPr>
              <a:t>:</a:t>
            </a:r>
          </a:p>
          <a:p>
            <a:pPr lvl="1"/>
            <a:r>
              <a:rPr lang="it-IT" sz="5000" b="0" dirty="0" smtClean="0">
                <a:latin typeface="Century Gothic"/>
                <a:cs typeface="Century Gothic"/>
              </a:rPr>
              <a:t>	- 8 /12 </a:t>
            </a:r>
            <a:r>
              <a:rPr lang="it-IT" sz="5000" b="0" dirty="0">
                <a:latin typeface="Century Gothic"/>
                <a:cs typeface="Century Gothic"/>
              </a:rPr>
              <a:t>partner negli Action-planning &amp; </a:t>
            </a:r>
            <a:r>
              <a:rPr lang="it-IT" sz="5000" b="0" dirty="0" err="1">
                <a:latin typeface="Century Gothic"/>
                <a:cs typeface="Century Gothic"/>
              </a:rPr>
              <a:t>Implementation</a:t>
            </a:r>
            <a:r>
              <a:rPr lang="it-IT" sz="5000" b="0" dirty="0">
                <a:latin typeface="Century Gothic"/>
                <a:cs typeface="Century Gothic"/>
              </a:rPr>
              <a:t> </a:t>
            </a:r>
            <a:r>
              <a:rPr lang="it-IT" sz="5000" b="0" dirty="0" smtClean="0">
                <a:latin typeface="Century Gothic"/>
                <a:cs typeface="Century Gothic"/>
              </a:rPr>
              <a:t>Networks</a:t>
            </a:r>
          </a:p>
          <a:p>
            <a:pPr marL="7938" indent="0">
              <a:buNone/>
            </a:pPr>
            <a:r>
              <a:rPr lang="it-IT" sz="5000" b="0" dirty="0" smtClean="0">
                <a:latin typeface="Century Gothic"/>
                <a:cs typeface="Century Gothic"/>
              </a:rPr>
              <a:t>	- 6 /8 </a:t>
            </a:r>
            <a:r>
              <a:rPr lang="it-IT" sz="5000" b="0" dirty="0">
                <a:latin typeface="Century Gothic"/>
                <a:cs typeface="Century Gothic"/>
              </a:rPr>
              <a:t>partner nei Transfer </a:t>
            </a:r>
            <a:r>
              <a:rPr lang="it-IT" sz="5000" b="0" dirty="0" smtClean="0">
                <a:latin typeface="Century Gothic"/>
                <a:cs typeface="Century Gothic"/>
              </a:rPr>
              <a:t>Networks</a:t>
            </a:r>
          </a:p>
          <a:p>
            <a:pPr marL="7938" indent="0">
              <a:buNone/>
            </a:pPr>
            <a:endParaRPr lang="it-IT" sz="5000" b="0" dirty="0" smtClean="0">
              <a:latin typeface="Century Gothic"/>
              <a:cs typeface="Century Gothic"/>
            </a:endParaRPr>
          </a:p>
          <a:p>
            <a:r>
              <a:rPr lang="it-IT" sz="5000" b="0" dirty="0" smtClean="0">
                <a:latin typeface="Century Gothic"/>
                <a:cs typeface="Century Gothic"/>
              </a:rPr>
              <a:t>Una </a:t>
            </a:r>
            <a:r>
              <a:rPr lang="it-IT" sz="5000" b="0" dirty="0">
                <a:latin typeface="Century Gothic"/>
                <a:cs typeface="Century Gothic"/>
              </a:rPr>
              <a:t>maggioranza di città </a:t>
            </a:r>
            <a:r>
              <a:rPr lang="it-IT" sz="5000" b="0" dirty="0">
                <a:latin typeface="Century Gothic"/>
                <a:cs typeface="Century Gothic"/>
                <a:sym typeface="Wingdings" panose="05000000000000000000" pitchFamily="2" charset="2"/>
              </a:rPr>
              <a:t> </a:t>
            </a:r>
            <a:r>
              <a:rPr lang="it-IT" sz="5000" b="0" dirty="0">
                <a:latin typeface="Century Gothic"/>
                <a:cs typeface="Century Gothic"/>
              </a:rPr>
              <a:t>massimo </a:t>
            </a:r>
            <a:r>
              <a:rPr lang="it-IT" sz="5000" b="0" i="1" dirty="0">
                <a:latin typeface="Century Gothic"/>
                <a:cs typeface="Century Gothic"/>
              </a:rPr>
              <a:t>3 non-city </a:t>
            </a:r>
            <a:r>
              <a:rPr lang="it-IT" sz="5000" b="0" i="1" dirty="0" smtClean="0">
                <a:latin typeface="Century Gothic"/>
                <a:cs typeface="Century Gothic"/>
              </a:rPr>
              <a:t>partner</a:t>
            </a:r>
          </a:p>
          <a:p>
            <a:pPr marL="7938" indent="0">
              <a:buNone/>
            </a:pPr>
            <a:endParaRPr lang="it-IT" sz="5000" b="0" i="1" dirty="0" smtClean="0">
              <a:latin typeface="Century Gothic"/>
              <a:cs typeface="Century Gothic"/>
            </a:endParaRPr>
          </a:p>
          <a:p>
            <a:r>
              <a:rPr lang="it-IT" sz="5000" b="0" dirty="0" smtClean="0">
                <a:latin typeface="Century Gothic"/>
                <a:cs typeface="Century Gothic"/>
              </a:rPr>
              <a:t>Equilibrio </a:t>
            </a:r>
            <a:r>
              <a:rPr lang="it-IT" sz="5000" b="0" dirty="0">
                <a:latin typeface="Century Gothic"/>
                <a:cs typeface="Century Gothic"/>
              </a:rPr>
              <a:t>tra partner provenienti da </a:t>
            </a:r>
            <a:r>
              <a:rPr lang="it-IT" sz="5000" b="0" u="sng" dirty="0">
                <a:latin typeface="Century Gothic"/>
                <a:cs typeface="Century Gothic"/>
              </a:rPr>
              <a:t>regioni Meno sviluppate</a:t>
            </a:r>
            <a:r>
              <a:rPr lang="it-IT" sz="5000" b="0" dirty="0">
                <a:latin typeface="Century Gothic"/>
                <a:cs typeface="Century Gothic"/>
              </a:rPr>
              <a:t> e </a:t>
            </a:r>
            <a:r>
              <a:rPr lang="it-IT" sz="5000" b="0" dirty="0" smtClean="0">
                <a:latin typeface="Century Gothic"/>
                <a:cs typeface="Century Gothic"/>
              </a:rPr>
              <a:t>partner </a:t>
            </a:r>
            <a:r>
              <a:rPr lang="it-IT" sz="5000" b="0" dirty="0">
                <a:latin typeface="Century Gothic"/>
                <a:cs typeface="Century Gothic"/>
              </a:rPr>
              <a:t>da </a:t>
            </a:r>
            <a:r>
              <a:rPr lang="it-IT" sz="5000" b="0" u="sng" dirty="0">
                <a:latin typeface="Century Gothic"/>
                <a:cs typeface="Century Gothic"/>
              </a:rPr>
              <a:t>regioni Più sviluppate</a:t>
            </a:r>
            <a:r>
              <a:rPr lang="it-IT" sz="5000" b="0" dirty="0">
                <a:latin typeface="Century Gothic"/>
                <a:cs typeface="Century Gothic"/>
              </a:rPr>
              <a:t> o in Transizione</a:t>
            </a:r>
          </a:p>
          <a:p>
            <a:pPr marL="7938" indent="0">
              <a:buNone/>
            </a:pPr>
            <a:endParaRPr lang="en-US" b="0" dirty="0" smtClean="0">
              <a:latin typeface="Century Gothic" panose="020B0502020202020204" pitchFamily="34" charset="0"/>
            </a:endParaRPr>
          </a:p>
          <a:p>
            <a:pPr marL="7938" indent="0">
              <a:buNone/>
            </a:pPr>
            <a:endParaRPr lang="en-US" b="0" dirty="0" smtClean="0">
              <a:latin typeface="Century Gothic" panose="020B0502020202020204" pitchFamily="34" charset="0"/>
            </a:endParaRPr>
          </a:p>
        </p:txBody>
      </p:sp>
      <p:sp>
        <p:nvSpPr>
          <p:cNvPr id="7" name="Titre 6"/>
          <p:cNvSpPr>
            <a:spLocks noGrp="1"/>
          </p:cNvSpPr>
          <p:nvPr>
            <p:ph type="title"/>
          </p:nvPr>
        </p:nvSpPr>
        <p:spPr>
          <a:xfrm>
            <a:off x="674284" y="1479961"/>
            <a:ext cx="7704000" cy="492443"/>
          </a:xfrm>
        </p:spPr>
        <p:txBody>
          <a:bodyPr/>
          <a:lstStyle/>
          <a:p>
            <a:r>
              <a:rPr lang="en-US" dirty="0">
                <a:solidFill>
                  <a:srgbClr val="216CA2"/>
                </a:solidFill>
                <a:latin typeface="Century Gothic" panose="020B0502020202020204" pitchFamily="34" charset="0"/>
              </a:rPr>
              <a:t>I</a:t>
            </a:r>
            <a:r>
              <a:rPr lang="en-US" dirty="0" smtClean="0">
                <a:solidFill>
                  <a:srgbClr val="216CA2"/>
                </a:solidFill>
                <a:latin typeface="Century Gothic" panose="020B0502020202020204" pitchFamily="34" charset="0"/>
              </a:rPr>
              <a:t> </a:t>
            </a:r>
            <a:r>
              <a:rPr lang="en-US" dirty="0" err="1" smtClean="0">
                <a:solidFill>
                  <a:srgbClr val="216CA2"/>
                </a:solidFill>
                <a:latin typeface="Century Gothic" panose="020B0502020202020204" pitchFamily="34" charset="0"/>
              </a:rPr>
              <a:t>Partenariati</a:t>
            </a:r>
            <a:r>
              <a:rPr lang="en-US" dirty="0" smtClean="0">
                <a:solidFill>
                  <a:srgbClr val="216CA2"/>
                </a:solidFill>
                <a:latin typeface="Century Gothic" panose="020B0502020202020204" pitchFamily="34" charset="0"/>
              </a:rPr>
              <a:t> (1)</a:t>
            </a:r>
            <a:endParaRPr lang="en-US" dirty="0">
              <a:solidFill>
                <a:srgbClr val="216CA2"/>
              </a:solidFill>
              <a:latin typeface="Century Gothic" panose="020B0502020202020204" pitchFamily="34" charset="0"/>
            </a:endParaRPr>
          </a:p>
        </p:txBody>
      </p:sp>
    </p:spTree>
    <p:extLst>
      <p:ext uri="{BB962C8B-B14F-4D97-AF65-F5344CB8AC3E}">
        <p14:creationId xmlns:p14="http://schemas.microsoft.com/office/powerpoint/2010/main" val="3461907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a:t>
            </a:fld>
            <a:endParaRPr lang="fr-FR" dirty="0"/>
          </a:p>
        </p:txBody>
      </p:sp>
      <p:pic>
        <p:nvPicPr>
          <p:cNvPr id="2" name="Immagine 1" descr="10432552_10152339304470814_45428625242127063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935" y="1190491"/>
            <a:ext cx="6719398" cy="5018550"/>
          </a:xfrm>
          <a:prstGeom prst="rect">
            <a:avLst/>
          </a:prstGeom>
        </p:spPr>
      </p:pic>
    </p:spTree>
    <p:extLst>
      <p:ext uri="{BB962C8B-B14F-4D97-AF65-F5344CB8AC3E}">
        <p14:creationId xmlns:p14="http://schemas.microsoft.com/office/powerpoint/2010/main" val="1527029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20</a:t>
            </a:fld>
            <a:endParaRPr lang="fr-FR" dirty="0"/>
          </a:p>
        </p:txBody>
      </p:sp>
      <p:sp>
        <p:nvSpPr>
          <p:cNvPr id="6" name="Espace réservé du texte 5"/>
          <p:cNvSpPr>
            <a:spLocks noGrp="1"/>
          </p:cNvSpPr>
          <p:nvPr>
            <p:ph type="body" sz="quarter" idx="13"/>
          </p:nvPr>
        </p:nvSpPr>
        <p:spPr>
          <a:xfrm>
            <a:off x="846666" y="2223864"/>
            <a:ext cx="7986890" cy="3801736"/>
          </a:xfrm>
        </p:spPr>
        <p:txBody>
          <a:bodyPr>
            <a:normAutofit fontScale="32500" lnSpcReduction="20000"/>
          </a:bodyPr>
          <a:lstStyle/>
          <a:p>
            <a:pPr marL="7938" indent="0">
              <a:buNone/>
            </a:pPr>
            <a:endParaRPr lang="it-IT" sz="1700" dirty="0" smtClean="0">
              <a:solidFill>
                <a:srgbClr val="35B3B8"/>
              </a:solidFill>
              <a:latin typeface="Century Gothic" panose="020B0502020202020204" pitchFamily="34" charset="0"/>
            </a:endParaRPr>
          </a:p>
          <a:p>
            <a:endParaRPr lang="it-IT" b="0" dirty="0" smtClean="0">
              <a:latin typeface="Century Gothic" panose="020B0502020202020204" pitchFamily="34" charset="0"/>
            </a:endParaRPr>
          </a:p>
          <a:p>
            <a:pPr marL="7938" indent="0">
              <a:buNone/>
            </a:pPr>
            <a:r>
              <a:rPr lang="it-IT" sz="5500" b="0" u="sng" dirty="0" smtClean="0">
                <a:latin typeface="Century Gothic" panose="020B0502020202020204" pitchFamily="34" charset="0"/>
              </a:rPr>
              <a:t>Partenariato Iniziale </a:t>
            </a:r>
            <a:r>
              <a:rPr lang="it-IT" sz="5500" b="0" dirty="0" smtClean="0">
                <a:latin typeface="Century Gothic" panose="020B0502020202020204" pitchFamily="34" charset="0"/>
              </a:rPr>
              <a:t>(</a:t>
            </a:r>
            <a:r>
              <a:rPr lang="it-IT" sz="5500" b="0" dirty="0" err="1" smtClean="0">
                <a:latin typeface="Century Gothic" panose="020B0502020202020204" pitchFamily="34" charset="0"/>
              </a:rPr>
              <a:t>Phase</a:t>
            </a:r>
            <a:r>
              <a:rPr lang="it-IT" sz="5500" b="0" dirty="0" smtClean="0">
                <a:latin typeface="Century Gothic" panose="020B0502020202020204" pitchFamily="34" charset="0"/>
              </a:rPr>
              <a:t> 1 Application) </a:t>
            </a:r>
          </a:p>
          <a:p>
            <a:pPr marL="7938" indent="0">
              <a:buNone/>
            </a:pPr>
            <a:endParaRPr lang="it-IT" sz="5000" b="0" dirty="0" smtClean="0">
              <a:latin typeface="Century Gothic" panose="020B0502020202020204" pitchFamily="34" charset="0"/>
            </a:endParaRPr>
          </a:p>
          <a:p>
            <a:r>
              <a:rPr lang="it-IT" sz="5400" b="0" dirty="0" smtClean="0">
                <a:latin typeface="Century Gothic"/>
                <a:cs typeface="Century Gothic"/>
              </a:rPr>
              <a:t>Minimo  4 / Massimo 6 partner incluso Capofila</a:t>
            </a:r>
          </a:p>
          <a:p>
            <a:r>
              <a:rPr lang="it-IT" sz="5400" b="0" dirty="0" smtClean="0">
                <a:latin typeface="Century Gothic"/>
                <a:cs typeface="Century Gothic"/>
              </a:rPr>
              <a:t>Solo city-partner</a:t>
            </a:r>
          </a:p>
          <a:p>
            <a:r>
              <a:rPr lang="it-IT" sz="5400" b="0" dirty="0" smtClean="0">
                <a:latin typeface="Century Gothic"/>
                <a:cs typeface="Century Gothic"/>
              </a:rPr>
              <a:t>Minimo 3 Stati Membri/Partner rappresentati</a:t>
            </a:r>
          </a:p>
          <a:p>
            <a:r>
              <a:rPr lang="it-IT" sz="5400" b="0" dirty="0" smtClean="0">
                <a:latin typeface="Century Gothic"/>
                <a:cs typeface="Century Gothic"/>
              </a:rPr>
              <a:t>Minimo 2 city-partner da regioni Meno Sviluppate</a:t>
            </a:r>
          </a:p>
          <a:p>
            <a:endParaRPr lang="it-IT" sz="4500" b="0" dirty="0" smtClean="0">
              <a:latin typeface="Century Gothic" panose="020B0502020202020204" pitchFamily="34" charset="0"/>
            </a:endParaRPr>
          </a:p>
          <a:p>
            <a:pPr marL="7938" indent="0">
              <a:buNone/>
            </a:pPr>
            <a:r>
              <a:rPr lang="it-IT" sz="5500" b="0" u="sng" dirty="0" smtClean="0">
                <a:latin typeface="Century Gothic" panose="020B0502020202020204" pitchFamily="34" charset="0"/>
              </a:rPr>
              <a:t>Partenariato Finale(</a:t>
            </a:r>
            <a:r>
              <a:rPr lang="it-IT" sz="5500" b="0" u="sng" dirty="0" err="1" smtClean="0">
                <a:latin typeface="Century Gothic" panose="020B0502020202020204" pitchFamily="34" charset="0"/>
              </a:rPr>
              <a:t>Phase</a:t>
            </a:r>
            <a:r>
              <a:rPr lang="it-IT" sz="5500" b="0" u="sng" dirty="0" smtClean="0">
                <a:latin typeface="Century Gothic" panose="020B0502020202020204" pitchFamily="34" charset="0"/>
              </a:rPr>
              <a:t> 2 Application)</a:t>
            </a:r>
          </a:p>
          <a:p>
            <a:pPr marL="7938" indent="0">
              <a:buNone/>
            </a:pPr>
            <a:endParaRPr lang="it-IT" sz="5500" b="0" dirty="0" smtClean="0">
              <a:latin typeface="Century Gothic"/>
              <a:cs typeface="Century Gothic"/>
            </a:endParaRPr>
          </a:p>
          <a:p>
            <a:r>
              <a:rPr lang="it-IT" sz="5500" b="0" dirty="0" smtClean="0">
                <a:latin typeface="Century Gothic"/>
                <a:cs typeface="Century Gothic"/>
              </a:rPr>
              <a:t>Minimo 8 / Massimo 12 </a:t>
            </a:r>
            <a:r>
              <a:rPr lang="it-IT" sz="5500" b="0" dirty="0" err="1" smtClean="0">
                <a:latin typeface="Century Gothic"/>
                <a:cs typeface="Century Gothic"/>
              </a:rPr>
              <a:t>partners</a:t>
            </a:r>
            <a:r>
              <a:rPr lang="it-IT" sz="5500" b="0" dirty="0" smtClean="0">
                <a:latin typeface="Century Gothic"/>
                <a:cs typeface="Century Gothic"/>
              </a:rPr>
              <a:t> incluso Capofila</a:t>
            </a:r>
          </a:p>
          <a:p>
            <a:r>
              <a:rPr lang="it-IT" sz="5500" b="0" dirty="0" smtClean="0">
                <a:latin typeface="Century Gothic"/>
                <a:cs typeface="Century Gothic"/>
              </a:rPr>
              <a:t>Massimo 3 non-city </a:t>
            </a:r>
            <a:r>
              <a:rPr lang="it-IT" sz="5500" b="0" dirty="0" err="1" smtClean="0">
                <a:latin typeface="Century Gothic"/>
                <a:cs typeface="Century Gothic"/>
              </a:rPr>
              <a:t>partners</a:t>
            </a:r>
            <a:endParaRPr lang="it-IT" sz="5500" b="0" dirty="0" smtClean="0">
              <a:latin typeface="Century Gothic"/>
              <a:cs typeface="Century Gothic"/>
            </a:endParaRPr>
          </a:p>
          <a:p>
            <a:r>
              <a:rPr lang="it-IT" sz="5500" b="0" dirty="0" smtClean="0">
                <a:latin typeface="Century Gothic"/>
                <a:cs typeface="Century Gothic"/>
              </a:rPr>
              <a:t>Minimo 3 Stati Membri/Partner rappresentati</a:t>
            </a:r>
          </a:p>
          <a:p>
            <a:r>
              <a:rPr lang="it-IT" sz="5500" b="0" dirty="0" smtClean="0">
                <a:latin typeface="Century Gothic"/>
                <a:cs typeface="Century Gothic"/>
              </a:rPr>
              <a:t>Minimo 4 </a:t>
            </a:r>
            <a:r>
              <a:rPr lang="it-IT" sz="5500" b="0" dirty="0" err="1" smtClean="0">
                <a:latin typeface="Century Gothic"/>
                <a:cs typeface="Century Gothic"/>
              </a:rPr>
              <a:t>partners</a:t>
            </a:r>
            <a:r>
              <a:rPr lang="it-IT" sz="5500" b="0" dirty="0" smtClean="0">
                <a:latin typeface="Century Gothic"/>
                <a:cs typeface="Century Gothic"/>
              </a:rPr>
              <a:t> da regioni Meno Sviluppate</a:t>
            </a:r>
            <a:endParaRPr lang="it-IT" sz="5500" b="0" dirty="0">
              <a:latin typeface="Century Gothic"/>
              <a:cs typeface="Century Gothic"/>
            </a:endParaRPr>
          </a:p>
        </p:txBody>
      </p:sp>
      <p:sp>
        <p:nvSpPr>
          <p:cNvPr id="7" name="Titre 6"/>
          <p:cNvSpPr>
            <a:spLocks noGrp="1"/>
          </p:cNvSpPr>
          <p:nvPr>
            <p:ph type="title"/>
          </p:nvPr>
        </p:nvSpPr>
        <p:spPr>
          <a:xfrm>
            <a:off x="563699" y="1211843"/>
            <a:ext cx="7704000" cy="492443"/>
          </a:xfrm>
        </p:spPr>
        <p:txBody>
          <a:bodyPr/>
          <a:lstStyle/>
          <a:p>
            <a:r>
              <a:rPr lang="en-US" dirty="0">
                <a:solidFill>
                  <a:srgbClr val="216CA2"/>
                </a:solidFill>
                <a:latin typeface="Century Gothic" panose="020B0502020202020204" pitchFamily="34" charset="0"/>
              </a:rPr>
              <a:t>I</a:t>
            </a:r>
            <a:r>
              <a:rPr lang="en-US" dirty="0" smtClean="0">
                <a:solidFill>
                  <a:srgbClr val="216CA2"/>
                </a:solidFill>
                <a:latin typeface="Century Gothic" panose="020B0502020202020204" pitchFamily="34" charset="0"/>
              </a:rPr>
              <a:t> </a:t>
            </a:r>
            <a:r>
              <a:rPr lang="en-US" dirty="0" err="1" smtClean="0">
                <a:solidFill>
                  <a:srgbClr val="216CA2"/>
                </a:solidFill>
                <a:latin typeface="Century Gothic" panose="020B0502020202020204" pitchFamily="34" charset="0"/>
              </a:rPr>
              <a:t>Partenariati</a:t>
            </a:r>
            <a:r>
              <a:rPr lang="en-US" dirty="0" smtClean="0">
                <a:solidFill>
                  <a:srgbClr val="216CA2"/>
                </a:solidFill>
                <a:latin typeface="Century Gothic" panose="020B0502020202020204" pitchFamily="34" charset="0"/>
              </a:rPr>
              <a:t> (2)</a:t>
            </a:r>
            <a:endParaRPr lang="en-US" dirty="0">
              <a:solidFill>
                <a:srgbClr val="216CA2"/>
              </a:solidFill>
              <a:latin typeface="Century Gothic" panose="020B0502020202020204" pitchFamily="34" charset="0"/>
            </a:endParaRPr>
          </a:p>
        </p:txBody>
      </p:sp>
      <p:sp>
        <p:nvSpPr>
          <p:cNvPr id="2" name="CasellaDiTesto 1"/>
          <p:cNvSpPr txBox="1"/>
          <p:nvPr/>
        </p:nvSpPr>
        <p:spPr>
          <a:xfrm>
            <a:off x="846666" y="1743418"/>
            <a:ext cx="5743223" cy="369332"/>
          </a:xfrm>
          <a:prstGeom prst="rect">
            <a:avLst/>
          </a:prstGeom>
          <a:noFill/>
        </p:spPr>
        <p:txBody>
          <a:bodyPr wrap="square" rtlCol="0">
            <a:spAutoFit/>
          </a:bodyPr>
          <a:lstStyle/>
          <a:p>
            <a:r>
              <a:rPr lang="en-US" dirty="0">
                <a:solidFill>
                  <a:srgbClr val="216CA2"/>
                </a:solidFill>
                <a:latin typeface="Century Gothic" panose="020B0502020202020204" pitchFamily="34" charset="0"/>
              </a:rPr>
              <a:t>Action Planning Networks</a:t>
            </a:r>
            <a:endParaRPr lang="en-US" dirty="0"/>
          </a:p>
        </p:txBody>
      </p:sp>
    </p:spTree>
    <p:extLst>
      <p:ext uri="{BB962C8B-B14F-4D97-AF65-F5344CB8AC3E}">
        <p14:creationId xmlns:p14="http://schemas.microsoft.com/office/powerpoint/2010/main" val="2673606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21</a:t>
            </a:fld>
            <a:endParaRPr lang="fr-FR" dirty="0"/>
          </a:p>
        </p:txBody>
      </p:sp>
      <p:sp>
        <p:nvSpPr>
          <p:cNvPr id="6" name="Espace réservé du texte 5"/>
          <p:cNvSpPr>
            <a:spLocks noGrp="1"/>
          </p:cNvSpPr>
          <p:nvPr>
            <p:ph type="body" sz="quarter" idx="13"/>
          </p:nvPr>
        </p:nvSpPr>
        <p:spPr>
          <a:xfrm>
            <a:off x="846666" y="2223864"/>
            <a:ext cx="7421033" cy="3279612"/>
          </a:xfrm>
        </p:spPr>
        <p:txBody>
          <a:bodyPr>
            <a:normAutofit fontScale="55000" lnSpcReduction="20000"/>
          </a:bodyPr>
          <a:lstStyle/>
          <a:p>
            <a:pPr marL="7938" indent="0">
              <a:buNone/>
            </a:pPr>
            <a:endParaRPr lang="en-US" sz="1700" dirty="0" smtClean="0">
              <a:solidFill>
                <a:srgbClr val="35B3B8"/>
              </a:solidFill>
              <a:latin typeface="Century Gothic" panose="020B0502020202020204" pitchFamily="34" charset="0"/>
            </a:endParaRPr>
          </a:p>
          <a:p>
            <a:endParaRPr lang="en-US" b="0" dirty="0" smtClean="0">
              <a:latin typeface="Century Gothic" panose="020B0502020202020204" pitchFamily="34" charset="0"/>
            </a:endParaRPr>
          </a:p>
          <a:p>
            <a:r>
              <a:rPr lang="it-IT" sz="3600" b="0" dirty="0" smtClean="0">
                <a:latin typeface="Century Gothic"/>
                <a:cs typeface="Century Gothic"/>
              </a:rPr>
              <a:t>Ogni </a:t>
            </a:r>
            <a:r>
              <a:rPr lang="it-IT" sz="3600" b="0" dirty="0">
                <a:latin typeface="Century Gothic"/>
                <a:cs typeface="Century Gothic"/>
              </a:rPr>
              <a:t>Rete sarà costituita e selezionata attraverso differenti tipi di Call for </a:t>
            </a:r>
            <a:r>
              <a:rPr lang="it-IT" sz="3600" b="0" dirty="0" err="1">
                <a:latin typeface="Century Gothic"/>
                <a:cs typeface="Century Gothic"/>
              </a:rPr>
              <a:t>Proposals</a:t>
            </a:r>
            <a:r>
              <a:rPr lang="it-IT" sz="3600" b="0" dirty="0">
                <a:latin typeface="Century Gothic"/>
                <a:cs typeface="Century Gothic"/>
              </a:rPr>
              <a:t> </a:t>
            </a:r>
            <a:endParaRPr lang="it-IT" sz="3600" b="0" dirty="0" smtClean="0">
              <a:latin typeface="Century Gothic"/>
              <a:cs typeface="Century Gothic"/>
            </a:endParaRPr>
          </a:p>
          <a:p>
            <a:pPr marL="7938" indent="0">
              <a:buNone/>
            </a:pPr>
            <a:endParaRPr lang="it-IT" sz="3600" b="0" dirty="0">
              <a:latin typeface="Century Gothic"/>
              <a:cs typeface="Century Gothic"/>
            </a:endParaRPr>
          </a:p>
          <a:p>
            <a:pPr marL="7938" indent="0">
              <a:buNone/>
            </a:pPr>
            <a:r>
              <a:rPr lang="it-IT" sz="3600" b="0" dirty="0">
                <a:solidFill>
                  <a:srgbClr val="35B3B8"/>
                </a:solidFill>
                <a:latin typeface="Century Gothic"/>
                <a:cs typeface="Century Gothic"/>
              </a:rPr>
              <a:t>Beneficiari </a:t>
            </a:r>
            <a:r>
              <a:rPr lang="it-IT" sz="3600" b="0" dirty="0" smtClean="0">
                <a:solidFill>
                  <a:srgbClr val="35B3B8"/>
                </a:solidFill>
                <a:latin typeface="Century Gothic"/>
                <a:cs typeface="Century Gothic"/>
              </a:rPr>
              <a:t>principali</a:t>
            </a:r>
          </a:p>
          <a:p>
            <a:pPr marL="7938" indent="0">
              <a:buNone/>
            </a:pPr>
            <a:endParaRPr lang="it-IT" sz="3600" b="0" dirty="0">
              <a:solidFill>
                <a:schemeClr val="accent1"/>
              </a:solidFill>
              <a:latin typeface="Century Gothic"/>
              <a:cs typeface="Century Gothic"/>
            </a:endParaRPr>
          </a:p>
          <a:p>
            <a:r>
              <a:rPr lang="it-IT" sz="3600" b="0" dirty="0">
                <a:latin typeface="Century Gothic"/>
                <a:cs typeface="Century Gothic"/>
              </a:rPr>
              <a:t>Città dei 28 Stati Membri, includendo anche Norvegia &amp; Svizzera</a:t>
            </a:r>
            <a:r>
              <a:rPr lang="it-IT" sz="3600" b="0" dirty="0" smtClean="0">
                <a:latin typeface="Century Gothic"/>
                <a:cs typeface="Century Gothic"/>
              </a:rPr>
              <a:t>:</a:t>
            </a:r>
          </a:p>
          <a:p>
            <a:r>
              <a:rPr lang="it-IT" sz="3600" b="0" dirty="0" smtClean="0">
                <a:latin typeface="Century Gothic"/>
                <a:cs typeface="Century Gothic"/>
              </a:rPr>
              <a:t>Città </a:t>
            </a:r>
            <a:r>
              <a:rPr lang="it-IT" sz="3600" b="0" dirty="0">
                <a:latin typeface="Century Gothic"/>
                <a:cs typeface="Century Gothic"/>
              </a:rPr>
              <a:t>e paesi senza limiti di </a:t>
            </a:r>
            <a:r>
              <a:rPr lang="it-IT" sz="3600" b="0" dirty="0" smtClean="0">
                <a:latin typeface="Century Gothic"/>
                <a:cs typeface="Century Gothic"/>
              </a:rPr>
              <a:t>dimensione</a:t>
            </a:r>
          </a:p>
          <a:p>
            <a:r>
              <a:rPr lang="it-IT" sz="3600" b="0" dirty="0" smtClean="0">
                <a:latin typeface="Century Gothic"/>
                <a:cs typeface="Century Gothic"/>
              </a:rPr>
              <a:t>Enti </a:t>
            </a:r>
            <a:r>
              <a:rPr lang="it-IT" sz="3600" b="0" dirty="0">
                <a:latin typeface="Century Gothic"/>
                <a:cs typeface="Century Gothic"/>
              </a:rPr>
              <a:t>di governo infra-</a:t>
            </a:r>
            <a:r>
              <a:rPr lang="it-IT" sz="3600" b="0" dirty="0" smtClean="0">
                <a:latin typeface="Century Gothic"/>
                <a:cs typeface="Century Gothic"/>
              </a:rPr>
              <a:t>municipali</a:t>
            </a:r>
          </a:p>
          <a:p>
            <a:r>
              <a:rPr lang="it-IT" sz="3600" b="0" dirty="0" smtClean="0">
                <a:latin typeface="Century Gothic"/>
                <a:cs typeface="Century Gothic"/>
              </a:rPr>
              <a:t>Autorità </a:t>
            </a:r>
            <a:r>
              <a:rPr lang="it-IT" sz="3600" b="0" dirty="0">
                <a:latin typeface="Century Gothic"/>
                <a:cs typeface="Century Gothic"/>
              </a:rPr>
              <a:t>metropolitane e agglomerazioni riconosciute</a:t>
            </a:r>
          </a:p>
          <a:p>
            <a:pPr marL="7938" indent="0">
              <a:buNone/>
            </a:pPr>
            <a:endParaRPr lang="it-IT" dirty="0">
              <a:solidFill>
                <a:srgbClr val="002060"/>
              </a:solidFill>
              <a:latin typeface="Bell MT" panose="02020503060305020303" pitchFamily="18" charset="0"/>
            </a:endParaRPr>
          </a:p>
          <a:p>
            <a:pPr marL="7938" indent="0">
              <a:buNone/>
            </a:pPr>
            <a:endParaRPr lang="en-US" b="0" dirty="0" smtClean="0">
              <a:latin typeface="Century Gothic" panose="020B0502020202020204" pitchFamily="34" charset="0"/>
            </a:endParaRPr>
          </a:p>
          <a:p>
            <a:pPr marL="7938" indent="0">
              <a:buNone/>
            </a:pPr>
            <a:endParaRPr lang="en-US" b="0" dirty="0" smtClean="0">
              <a:latin typeface="Century Gothic" panose="020B0502020202020204" pitchFamily="34" charset="0"/>
            </a:endParaRPr>
          </a:p>
        </p:txBody>
      </p:sp>
      <p:sp>
        <p:nvSpPr>
          <p:cNvPr id="7" name="Titre 6"/>
          <p:cNvSpPr>
            <a:spLocks noGrp="1"/>
          </p:cNvSpPr>
          <p:nvPr>
            <p:ph type="title"/>
          </p:nvPr>
        </p:nvSpPr>
        <p:spPr>
          <a:xfrm>
            <a:off x="563699" y="1211843"/>
            <a:ext cx="7704000" cy="492443"/>
          </a:xfrm>
        </p:spPr>
        <p:txBody>
          <a:bodyPr/>
          <a:lstStyle/>
          <a:p>
            <a:r>
              <a:rPr lang="en-US" dirty="0" smtClean="0">
                <a:solidFill>
                  <a:srgbClr val="216CA2"/>
                </a:solidFill>
                <a:latin typeface="Century Gothic" panose="020B0502020202020204" pitchFamily="34" charset="0"/>
              </a:rPr>
              <a:t>Call for proposals (1)</a:t>
            </a:r>
            <a:endParaRPr lang="en-US" dirty="0">
              <a:solidFill>
                <a:srgbClr val="216CA2"/>
              </a:solidFill>
              <a:latin typeface="Century Gothic" panose="020B0502020202020204" pitchFamily="34" charset="0"/>
            </a:endParaRPr>
          </a:p>
        </p:txBody>
      </p:sp>
      <p:sp>
        <p:nvSpPr>
          <p:cNvPr id="2" name="CasellaDiTesto 1"/>
          <p:cNvSpPr txBox="1"/>
          <p:nvPr/>
        </p:nvSpPr>
        <p:spPr>
          <a:xfrm>
            <a:off x="846666" y="1743418"/>
            <a:ext cx="5743223"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65500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endParaRPr lang="fr-FR" b="0" dirty="0"/>
          </a:p>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22</a:t>
            </a:fld>
            <a:endParaRPr lang="fr-FR" dirty="0"/>
          </a:p>
        </p:txBody>
      </p:sp>
      <p:sp>
        <p:nvSpPr>
          <p:cNvPr id="6" name="Espace réservé du texte 5"/>
          <p:cNvSpPr>
            <a:spLocks noGrp="1"/>
          </p:cNvSpPr>
          <p:nvPr>
            <p:ph type="body" sz="quarter" idx="13"/>
          </p:nvPr>
        </p:nvSpPr>
        <p:spPr>
          <a:xfrm>
            <a:off x="846666" y="2223863"/>
            <a:ext cx="7591778" cy="3448949"/>
          </a:xfrm>
        </p:spPr>
        <p:txBody>
          <a:bodyPr>
            <a:normAutofit fontScale="85000" lnSpcReduction="10000"/>
          </a:bodyPr>
          <a:lstStyle/>
          <a:p>
            <a:pPr marL="7938" indent="0">
              <a:buNone/>
            </a:pPr>
            <a:endParaRPr lang="it-IT" sz="1700" dirty="0" smtClean="0">
              <a:solidFill>
                <a:srgbClr val="35B3B8"/>
              </a:solidFill>
              <a:latin typeface="Century Gothic" panose="020B0502020202020204" pitchFamily="34" charset="0"/>
            </a:endParaRPr>
          </a:p>
          <a:p>
            <a:pPr marL="7938" indent="0">
              <a:buNone/>
            </a:pPr>
            <a:r>
              <a:rPr lang="it-IT" sz="2800" b="0" dirty="0" smtClean="0">
                <a:solidFill>
                  <a:srgbClr val="35B3B8"/>
                </a:solidFill>
                <a:latin typeface="Century Gothic" panose="020B0502020202020204" pitchFamily="34" charset="0"/>
              </a:rPr>
              <a:t>Altri beneficiari:</a:t>
            </a:r>
          </a:p>
          <a:p>
            <a:pPr marL="7938" indent="0">
              <a:buNone/>
            </a:pPr>
            <a:endParaRPr lang="it-IT" sz="3100" b="0" dirty="0" smtClean="0">
              <a:solidFill>
                <a:srgbClr val="35B3B8"/>
              </a:solidFill>
              <a:latin typeface="Century Gothic" panose="020B0502020202020204" pitchFamily="34" charset="0"/>
            </a:endParaRPr>
          </a:p>
          <a:p>
            <a:r>
              <a:rPr lang="it-IT" sz="2600" b="0" dirty="0" smtClean="0">
                <a:latin typeface="Century Gothic"/>
                <a:cs typeface="Century Gothic"/>
              </a:rPr>
              <a:t>Agenzie locali (sviluppo economico, trasporti, gestione rifiuti, etc.)</a:t>
            </a:r>
          </a:p>
          <a:p>
            <a:r>
              <a:rPr lang="it-IT" sz="2600" b="0" dirty="0" smtClean="0">
                <a:latin typeface="Century Gothic"/>
                <a:cs typeface="Century Gothic"/>
              </a:rPr>
              <a:t>Autorità ed enti provinciali, regionali e nazionali</a:t>
            </a:r>
          </a:p>
          <a:p>
            <a:r>
              <a:rPr lang="it-IT" sz="2600" b="0" dirty="0" smtClean="0">
                <a:latin typeface="Century Gothic"/>
                <a:cs typeface="Century Gothic"/>
              </a:rPr>
              <a:t>Università e centri di ricerca</a:t>
            </a:r>
          </a:p>
          <a:p>
            <a:pPr marL="7938" indent="0">
              <a:buNone/>
            </a:pPr>
            <a:endParaRPr lang="it-IT" sz="4000" dirty="0" smtClean="0">
              <a:solidFill>
                <a:srgbClr val="0070C0"/>
              </a:solidFill>
              <a:latin typeface="Bell MT" panose="02020503060305020303" pitchFamily="18" charset="0"/>
            </a:endParaRPr>
          </a:p>
          <a:p>
            <a:pPr marL="7938" indent="0">
              <a:buNone/>
            </a:pPr>
            <a:r>
              <a:rPr lang="it-IT" sz="2400" b="0" i="1" dirty="0" smtClean="0">
                <a:latin typeface="Century Gothic"/>
                <a:cs typeface="Century Gothic"/>
              </a:rPr>
              <a:t>Tutti i beneficiari devono essere enti pubblici o equivalenti</a:t>
            </a:r>
          </a:p>
          <a:p>
            <a:pPr marL="7938" indent="0">
              <a:buNone/>
            </a:pPr>
            <a:endParaRPr lang="it-IT" sz="3800" b="0" dirty="0" smtClean="0">
              <a:latin typeface="Century Gothic" panose="020B0502020202020204" pitchFamily="34" charset="0"/>
            </a:endParaRPr>
          </a:p>
          <a:p>
            <a:pPr marL="7938" indent="0">
              <a:buNone/>
            </a:pPr>
            <a:endParaRPr lang="it-IT" dirty="0" smtClean="0">
              <a:solidFill>
                <a:srgbClr val="002060"/>
              </a:solidFill>
              <a:latin typeface="Bell MT" panose="02020503060305020303" pitchFamily="18" charset="0"/>
            </a:endParaRPr>
          </a:p>
          <a:p>
            <a:pPr marL="7938" indent="0">
              <a:buNone/>
            </a:pPr>
            <a:endParaRPr lang="it-IT" b="0" dirty="0" smtClean="0">
              <a:latin typeface="Century Gothic" panose="020B0502020202020204" pitchFamily="34" charset="0"/>
            </a:endParaRPr>
          </a:p>
          <a:p>
            <a:pPr marL="7938" indent="0">
              <a:buNone/>
            </a:pPr>
            <a:endParaRPr lang="it-IT" b="0" dirty="0" smtClean="0">
              <a:latin typeface="Century Gothic" panose="020B0502020202020204" pitchFamily="34" charset="0"/>
            </a:endParaRPr>
          </a:p>
        </p:txBody>
      </p:sp>
      <p:sp>
        <p:nvSpPr>
          <p:cNvPr id="7" name="Titre 6"/>
          <p:cNvSpPr>
            <a:spLocks noGrp="1"/>
          </p:cNvSpPr>
          <p:nvPr>
            <p:ph type="title"/>
          </p:nvPr>
        </p:nvSpPr>
        <p:spPr>
          <a:xfrm>
            <a:off x="563699" y="1211843"/>
            <a:ext cx="7704000" cy="492443"/>
          </a:xfrm>
        </p:spPr>
        <p:txBody>
          <a:bodyPr/>
          <a:lstStyle/>
          <a:p>
            <a:r>
              <a:rPr lang="en-US" dirty="0" smtClean="0">
                <a:solidFill>
                  <a:srgbClr val="216CA2"/>
                </a:solidFill>
                <a:latin typeface="Century Gothic" panose="020B0502020202020204" pitchFamily="34" charset="0"/>
              </a:rPr>
              <a:t>Call for proposals (2)</a:t>
            </a:r>
            <a:endParaRPr lang="en-US" dirty="0">
              <a:solidFill>
                <a:srgbClr val="216CA2"/>
              </a:solidFill>
              <a:latin typeface="Century Gothic" panose="020B0502020202020204" pitchFamily="34" charset="0"/>
            </a:endParaRPr>
          </a:p>
        </p:txBody>
      </p:sp>
      <p:sp>
        <p:nvSpPr>
          <p:cNvPr id="2" name="CasellaDiTesto 1"/>
          <p:cNvSpPr txBox="1"/>
          <p:nvPr/>
        </p:nvSpPr>
        <p:spPr>
          <a:xfrm>
            <a:off x="846666" y="1743418"/>
            <a:ext cx="5743223"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300340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560" y="1315400"/>
            <a:ext cx="7704000" cy="492443"/>
          </a:xfrm>
        </p:spPr>
        <p:txBody>
          <a:bodyPr/>
          <a:lstStyle/>
          <a:p>
            <a:r>
              <a:rPr lang="en-US" dirty="0" smtClean="0">
                <a:solidFill>
                  <a:schemeClr val="accent1"/>
                </a:solidFill>
              </a:rPr>
              <a:t>Il Budget di URBACT III (1)</a:t>
            </a:r>
            <a:endParaRPr lang="en-US" dirty="0">
              <a:solidFill>
                <a:schemeClr val="accent1"/>
              </a:solidFill>
            </a:endParaRPr>
          </a:p>
        </p:txBody>
      </p:sp>
      <p:sp>
        <p:nvSpPr>
          <p:cNvPr id="3" name="Segnaposto testo 2"/>
          <p:cNvSpPr>
            <a:spLocks noGrp="1"/>
          </p:cNvSpPr>
          <p:nvPr>
            <p:ph type="body" sz="quarter" idx="13"/>
          </p:nvPr>
        </p:nvSpPr>
        <p:spPr>
          <a:xfrm>
            <a:off x="360001" y="2560562"/>
            <a:ext cx="3086100" cy="3186677"/>
          </a:xfrm>
        </p:spPr>
        <p:txBody>
          <a:bodyPr>
            <a:normAutofit/>
          </a:bodyPr>
          <a:lstStyle/>
          <a:p>
            <a:r>
              <a:rPr lang="it-IT" b="0" dirty="0" smtClean="0">
                <a:latin typeface="Century Gothic"/>
                <a:cs typeface="Century Gothic"/>
              </a:rPr>
              <a:t>Budget totale del programma URBACT III: 96</a:t>
            </a:r>
            <a:r>
              <a:rPr lang="it-IT" b="0" dirty="0">
                <a:latin typeface="Century Gothic"/>
                <a:cs typeface="Century Gothic"/>
              </a:rPr>
              <a:t>, 32 M €</a:t>
            </a:r>
          </a:p>
          <a:p>
            <a:pPr marL="7938" indent="0">
              <a:buNone/>
            </a:pPr>
            <a:endParaRPr lang="it-IT" u="sng" dirty="0">
              <a:solidFill>
                <a:srgbClr val="0070C0"/>
              </a:solidFill>
              <a:latin typeface="Bell MT" panose="02020503060305020303" pitchFamily="18" charset="0"/>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23</a:t>
            </a:fld>
            <a:endParaRPr lang="fr-FR" dirty="0"/>
          </a:p>
        </p:txBody>
      </p:sp>
      <p:graphicFrame>
        <p:nvGraphicFramePr>
          <p:cNvPr id="6" name="Grafico 5"/>
          <p:cNvGraphicFramePr/>
          <p:nvPr>
            <p:extLst>
              <p:ext uri="{D42A27DB-BD31-4B8C-83A1-F6EECF244321}">
                <p14:modId xmlns:p14="http://schemas.microsoft.com/office/powerpoint/2010/main" val="3983869538"/>
              </p:ext>
            </p:extLst>
          </p:nvPr>
        </p:nvGraphicFramePr>
        <p:xfrm>
          <a:off x="3047999" y="1800000"/>
          <a:ext cx="5845519" cy="36839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9322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3004" y="1329511"/>
            <a:ext cx="7704000" cy="492443"/>
          </a:xfrm>
        </p:spPr>
        <p:txBody>
          <a:bodyPr/>
          <a:lstStyle/>
          <a:p>
            <a:r>
              <a:rPr lang="en-US" dirty="0">
                <a:solidFill>
                  <a:schemeClr val="accent1"/>
                </a:solidFill>
              </a:rPr>
              <a:t>Il Budget di URBACT III </a:t>
            </a:r>
            <a:r>
              <a:rPr lang="en-US" dirty="0" smtClean="0">
                <a:solidFill>
                  <a:schemeClr val="accent1"/>
                </a:solidFill>
              </a:rPr>
              <a:t>(2)</a:t>
            </a:r>
            <a:endParaRPr lang="en-US" dirty="0"/>
          </a:p>
        </p:txBody>
      </p:sp>
      <p:sp>
        <p:nvSpPr>
          <p:cNvPr id="3" name="Segnaposto testo 2"/>
          <p:cNvSpPr>
            <a:spLocks noGrp="1"/>
          </p:cNvSpPr>
          <p:nvPr>
            <p:ph type="body" sz="quarter" idx="13"/>
          </p:nvPr>
        </p:nvSpPr>
        <p:spPr>
          <a:xfrm>
            <a:off x="536222" y="1925545"/>
            <a:ext cx="8015111" cy="3186677"/>
          </a:xfrm>
        </p:spPr>
        <p:txBody>
          <a:bodyPr/>
          <a:lstStyle/>
          <a:p>
            <a:pPr marL="7938" indent="0">
              <a:buNone/>
            </a:pPr>
            <a:endParaRPr lang="en-US" dirty="0" smtClean="0"/>
          </a:p>
          <a:p>
            <a:r>
              <a:rPr lang="it-IT" b="0" dirty="0">
                <a:latin typeface="Century Gothic"/>
                <a:cs typeface="Century Gothic"/>
              </a:rPr>
              <a:t>Incremento del 40% del FESR rispetto al Programma URBACT II</a:t>
            </a:r>
          </a:p>
          <a:p>
            <a:endParaRPr lang="en-US" dirty="0" smtClean="0"/>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24</a:t>
            </a:fld>
            <a:endParaRPr lang="fr-FR" dirty="0"/>
          </a:p>
        </p:txBody>
      </p:sp>
      <p:graphicFrame>
        <p:nvGraphicFramePr>
          <p:cNvPr id="7" name="Grafico 6"/>
          <p:cNvGraphicFramePr/>
          <p:nvPr>
            <p:extLst>
              <p:ext uri="{D42A27DB-BD31-4B8C-83A1-F6EECF244321}">
                <p14:modId xmlns:p14="http://schemas.microsoft.com/office/powerpoint/2010/main" val="1023060275"/>
              </p:ext>
            </p:extLst>
          </p:nvPr>
        </p:nvGraphicFramePr>
        <p:xfrm>
          <a:off x="583235" y="3287974"/>
          <a:ext cx="8082970" cy="2610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62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557" y="1315400"/>
            <a:ext cx="7704000" cy="492443"/>
          </a:xfrm>
        </p:spPr>
        <p:txBody>
          <a:bodyPr/>
          <a:lstStyle/>
          <a:p>
            <a:r>
              <a:rPr lang="en-US" dirty="0">
                <a:solidFill>
                  <a:schemeClr val="accent1"/>
                </a:solidFill>
              </a:rPr>
              <a:t>Il Budget di URBACT III </a:t>
            </a:r>
            <a:r>
              <a:rPr lang="en-US" dirty="0" smtClean="0">
                <a:solidFill>
                  <a:schemeClr val="accent1"/>
                </a:solidFill>
              </a:rPr>
              <a:t>(3)</a:t>
            </a:r>
            <a:endParaRPr lang="en-US" dirty="0"/>
          </a:p>
        </p:txBody>
      </p:sp>
      <p:sp>
        <p:nvSpPr>
          <p:cNvPr id="3" name="Segnaposto testo 2"/>
          <p:cNvSpPr>
            <a:spLocks noGrp="1"/>
          </p:cNvSpPr>
          <p:nvPr>
            <p:ph type="body" sz="quarter" idx="13"/>
          </p:nvPr>
        </p:nvSpPr>
        <p:spPr>
          <a:xfrm>
            <a:off x="720000" y="2292443"/>
            <a:ext cx="7939617" cy="3186677"/>
          </a:xfrm>
        </p:spPr>
        <p:txBody>
          <a:bodyPr/>
          <a:lstStyle/>
          <a:p>
            <a:r>
              <a:rPr lang="it-IT" b="0" dirty="0" smtClean="0">
                <a:latin typeface="Century Gothic"/>
                <a:cs typeface="Century Gothic"/>
              </a:rPr>
              <a:t>Le </a:t>
            </a:r>
            <a:r>
              <a:rPr lang="it-IT" b="0" dirty="0">
                <a:latin typeface="Century Gothic"/>
                <a:cs typeface="Century Gothic"/>
              </a:rPr>
              <a:t>nuove percentuali di cofinanziamento in URBACT III</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25</a:t>
            </a:fld>
            <a:endParaRPr lang="fr-FR" dirty="0"/>
          </a:p>
        </p:txBody>
      </p:sp>
      <p:graphicFrame>
        <p:nvGraphicFramePr>
          <p:cNvPr id="6" name="Grafico 5"/>
          <p:cNvGraphicFramePr/>
          <p:nvPr>
            <p:extLst>
              <p:ext uri="{D42A27DB-BD31-4B8C-83A1-F6EECF244321}">
                <p14:modId xmlns:p14="http://schemas.microsoft.com/office/powerpoint/2010/main" val="3086324279"/>
              </p:ext>
            </p:extLst>
          </p:nvPr>
        </p:nvGraphicFramePr>
        <p:xfrm>
          <a:off x="1183779" y="2852936"/>
          <a:ext cx="7056778" cy="30536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5469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0115" y="1307557"/>
            <a:ext cx="7704000" cy="492443"/>
          </a:xfrm>
        </p:spPr>
        <p:txBody>
          <a:bodyPr/>
          <a:lstStyle/>
          <a:p>
            <a:r>
              <a:rPr lang="en-US" dirty="0" smtClean="0"/>
              <a:t>Il Budget di URBACT III (4)</a:t>
            </a:r>
            <a:endParaRPr lang="en-US" dirty="0"/>
          </a:p>
        </p:txBody>
      </p:sp>
      <p:sp>
        <p:nvSpPr>
          <p:cNvPr id="3" name="Segnaposto testo 2"/>
          <p:cNvSpPr>
            <a:spLocks noGrp="1"/>
          </p:cNvSpPr>
          <p:nvPr>
            <p:ph type="body" sz="quarter" idx="13"/>
          </p:nvPr>
        </p:nvSpPr>
        <p:spPr>
          <a:xfrm>
            <a:off x="480116" y="2144945"/>
            <a:ext cx="8186090" cy="3979436"/>
          </a:xfrm>
        </p:spPr>
        <p:txBody>
          <a:bodyPr>
            <a:normAutofit lnSpcReduction="10000"/>
          </a:bodyPr>
          <a:lstStyle/>
          <a:p>
            <a:r>
              <a:rPr lang="it-IT" b="0" dirty="0" smtClean="0">
                <a:latin typeface="Century Gothic"/>
                <a:cs typeface="Century Gothic"/>
              </a:rPr>
              <a:t>Metà </a:t>
            </a:r>
            <a:r>
              <a:rPr lang="it-IT" b="0" dirty="0">
                <a:latin typeface="Century Gothic"/>
                <a:cs typeface="Century Gothic"/>
              </a:rPr>
              <a:t>del budget di URBACT III sarà dedicato a scambi e all’organizzazione di </a:t>
            </a:r>
            <a:r>
              <a:rPr lang="it-IT" b="0" dirty="0" err="1">
                <a:latin typeface="Century Gothic"/>
                <a:cs typeface="Century Gothic"/>
              </a:rPr>
              <a:t>learning</a:t>
            </a:r>
            <a:r>
              <a:rPr lang="it-IT" b="0" dirty="0">
                <a:latin typeface="Century Gothic"/>
                <a:cs typeface="Century Gothic"/>
              </a:rPr>
              <a:t> </a:t>
            </a:r>
            <a:r>
              <a:rPr lang="it-IT" b="0" dirty="0" err="1">
                <a:latin typeface="Century Gothic"/>
                <a:cs typeface="Century Gothic"/>
              </a:rPr>
              <a:t>activities</a:t>
            </a:r>
            <a:r>
              <a:rPr lang="it-IT" b="0" dirty="0">
                <a:latin typeface="Century Gothic"/>
                <a:cs typeface="Century Gothic"/>
              </a:rPr>
              <a:t> tra città (networks</a:t>
            </a:r>
            <a:r>
              <a:rPr lang="it-IT" b="0" dirty="0" smtClean="0">
                <a:latin typeface="Century Gothic"/>
                <a:cs typeface="Century Gothic"/>
              </a:rPr>
              <a:t>)</a:t>
            </a:r>
          </a:p>
          <a:p>
            <a:r>
              <a:rPr lang="it-IT" b="0" dirty="0" smtClean="0">
                <a:latin typeface="Century Gothic"/>
                <a:cs typeface="Century Gothic"/>
              </a:rPr>
              <a:t>Il </a:t>
            </a:r>
            <a:r>
              <a:rPr lang="it-IT" b="0" dirty="0">
                <a:latin typeface="Century Gothic"/>
                <a:cs typeface="Century Gothic"/>
              </a:rPr>
              <a:t>budget rimanente supporterà indirettamente le città tramite expertise, attività di </a:t>
            </a:r>
            <a:r>
              <a:rPr lang="it-IT" b="0" dirty="0" err="1">
                <a:latin typeface="Century Gothic"/>
                <a:cs typeface="Century Gothic"/>
              </a:rPr>
              <a:t>capacity</a:t>
            </a:r>
            <a:r>
              <a:rPr lang="it-IT" b="0" dirty="0">
                <a:latin typeface="Century Gothic"/>
                <a:cs typeface="Century Gothic"/>
              </a:rPr>
              <a:t> building e azioni di capitalizzazione e </a:t>
            </a:r>
            <a:r>
              <a:rPr lang="it-IT" b="0" dirty="0" smtClean="0">
                <a:latin typeface="Century Gothic"/>
                <a:cs typeface="Century Gothic"/>
              </a:rPr>
              <a:t>disseminazione</a:t>
            </a:r>
          </a:p>
          <a:p>
            <a:r>
              <a:rPr lang="it-IT" b="0" dirty="0" smtClean="0">
                <a:latin typeface="Century Gothic"/>
                <a:cs typeface="Century Gothic"/>
              </a:rPr>
              <a:t>Budget </a:t>
            </a:r>
            <a:r>
              <a:rPr lang="it-IT" b="0" dirty="0">
                <a:latin typeface="Century Gothic"/>
                <a:cs typeface="Century Gothic"/>
              </a:rPr>
              <a:t>per rete: 600.000 – 750.000 euro </a:t>
            </a:r>
            <a:endParaRPr lang="it-IT" b="0" dirty="0" smtClean="0">
              <a:latin typeface="Century Gothic"/>
              <a:cs typeface="Century Gothic"/>
            </a:endParaRPr>
          </a:p>
          <a:p>
            <a:r>
              <a:rPr lang="it-IT" b="0" dirty="0" smtClean="0">
                <a:latin typeface="Century Gothic"/>
                <a:cs typeface="Century Gothic"/>
              </a:rPr>
              <a:t>FESR </a:t>
            </a:r>
            <a:r>
              <a:rPr lang="it-IT" b="0" dirty="0">
                <a:latin typeface="Century Gothic"/>
                <a:cs typeface="Century Gothic"/>
              </a:rPr>
              <a:t>+ contributi locali dalle </a:t>
            </a:r>
            <a:r>
              <a:rPr lang="it-IT" b="0" dirty="0" smtClean="0">
                <a:latin typeface="Century Gothic"/>
                <a:cs typeface="Century Gothic"/>
              </a:rPr>
              <a:t>città</a:t>
            </a:r>
          </a:p>
          <a:p>
            <a:r>
              <a:rPr lang="it-IT" b="0" dirty="0" smtClean="0">
                <a:latin typeface="Century Gothic"/>
                <a:cs typeface="Century Gothic"/>
              </a:rPr>
              <a:t>Tasso </a:t>
            </a:r>
            <a:r>
              <a:rPr lang="it-IT" b="0" dirty="0">
                <a:latin typeface="Century Gothic"/>
                <a:cs typeface="Century Gothic"/>
              </a:rPr>
              <a:t>di cofinanziamento FESR</a:t>
            </a:r>
            <a:r>
              <a:rPr lang="it-IT" b="0" dirty="0" smtClean="0">
                <a:latin typeface="Century Gothic"/>
                <a:cs typeface="Century Gothic"/>
              </a:rPr>
              <a:t>:</a:t>
            </a:r>
          </a:p>
          <a:p>
            <a:r>
              <a:rPr lang="it-IT" b="0" dirty="0" smtClean="0">
                <a:latin typeface="Century Gothic"/>
                <a:cs typeface="Century Gothic"/>
              </a:rPr>
              <a:t>Città </a:t>
            </a:r>
            <a:r>
              <a:rPr lang="it-IT" b="0" dirty="0">
                <a:latin typeface="Century Gothic"/>
                <a:cs typeface="Century Gothic"/>
              </a:rPr>
              <a:t>in regioni meno sviluppate o in transizione : 85% </a:t>
            </a:r>
            <a:endParaRPr lang="it-IT" b="0" dirty="0" smtClean="0">
              <a:latin typeface="Century Gothic"/>
              <a:cs typeface="Century Gothic"/>
            </a:endParaRPr>
          </a:p>
          <a:p>
            <a:r>
              <a:rPr lang="it-IT" b="0" dirty="0" smtClean="0">
                <a:latin typeface="Century Gothic"/>
                <a:cs typeface="Century Gothic"/>
              </a:rPr>
              <a:t>Città </a:t>
            </a:r>
            <a:r>
              <a:rPr lang="it-IT" b="0" dirty="0">
                <a:latin typeface="Century Gothic"/>
                <a:cs typeface="Century Gothic"/>
              </a:rPr>
              <a:t>in regioni più sviluppate : 70% </a:t>
            </a:r>
            <a:endParaRPr lang="it-IT" b="0" dirty="0" smtClean="0">
              <a:latin typeface="Century Gothic"/>
              <a:cs typeface="Century Gothic"/>
            </a:endParaRPr>
          </a:p>
          <a:p>
            <a:r>
              <a:rPr lang="it-IT" b="0" dirty="0" smtClean="0">
                <a:latin typeface="Century Gothic"/>
                <a:cs typeface="Century Gothic"/>
              </a:rPr>
              <a:t>Finanziamento </a:t>
            </a:r>
            <a:r>
              <a:rPr lang="it-IT" b="0" dirty="0">
                <a:latin typeface="Century Gothic"/>
                <a:cs typeface="Century Gothic"/>
              </a:rPr>
              <a:t>addizionale per il supporto di esperti fino a 127.000 euro per rete</a:t>
            </a:r>
          </a:p>
          <a:p>
            <a:endParaRPr lang="it-IT" dirty="0">
              <a:solidFill>
                <a:schemeClr val="accent1"/>
              </a:solidFill>
              <a:latin typeface="Bell MT" panose="02020503060305020303" pitchFamily="18" charset="0"/>
            </a:endParaRP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26</a:t>
            </a:fld>
            <a:endParaRPr lang="fr-FR" dirty="0"/>
          </a:p>
        </p:txBody>
      </p:sp>
    </p:spTree>
    <p:extLst>
      <p:ext uri="{BB962C8B-B14F-4D97-AF65-F5344CB8AC3E}">
        <p14:creationId xmlns:p14="http://schemas.microsoft.com/office/powerpoint/2010/main" val="1533276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782" y="1307557"/>
            <a:ext cx="7704000" cy="492443"/>
          </a:xfrm>
        </p:spPr>
        <p:txBody>
          <a:bodyPr/>
          <a:lstStyle/>
          <a:p>
            <a:r>
              <a:rPr lang="en-US" dirty="0" err="1" smtClean="0">
                <a:solidFill>
                  <a:schemeClr val="accent1"/>
                </a:solidFill>
              </a:rPr>
              <a:t>Supporto</a:t>
            </a:r>
            <a:endParaRPr lang="en-US" dirty="0">
              <a:solidFill>
                <a:schemeClr val="accent1"/>
              </a:solidFill>
            </a:endParaRPr>
          </a:p>
        </p:txBody>
      </p:sp>
      <p:sp>
        <p:nvSpPr>
          <p:cNvPr id="3" name="Segnaposto testo 2"/>
          <p:cNvSpPr>
            <a:spLocks noGrp="1"/>
          </p:cNvSpPr>
          <p:nvPr>
            <p:ph type="body" sz="quarter" idx="13"/>
          </p:nvPr>
        </p:nvSpPr>
        <p:spPr>
          <a:xfrm>
            <a:off x="564782" y="2144945"/>
            <a:ext cx="8325218" cy="3852432"/>
          </a:xfrm>
        </p:spPr>
        <p:txBody>
          <a:bodyPr>
            <a:normAutofit fontScale="62500" lnSpcReduction="20000"/>
          </a:bodyPr>
          <a:lstStyle/>
          <a:p>
            <a:pPr marL="7938" indent="0">
              <a:buNone/>
            </a:pPr>
            <a:r>
              <a:rPr lang="en-US" sz="2600" b="0" u="sng" dirty="0" smtClean="0">
                <a:latin typeface="Century Gothic"/>
                <a:cs typeface="Century Gothic"/>
              </a:rPr>
              <a:t>Expertise </a:t>
            </a:r>
            <a:r>
              <a:rPr lang="en-US" sz="2600" b="0" u="sng" dirty="0">
                <a:latin typeface="Century Gothic"/>
                <a:cs typeface="Century Gothic"/>
              </a:rPr>
              <a:t>per Action Planning </a:t>
            </a:r>
            <a:r>
              <a:rPr lang="en-US" sz="2600" b="0" u="sng" dirty="0" smtClean="0">
                <a:latin typeface="Century Gothic"/>
                <a:cs typeface="Century Gothic"/>
              </a:rPr>
              <a:t>Networks</a:t>
            </a:r>
          </a:p>
          <a:p>
            <a:r>
              <a:rPr lang="it-IT" sz="2600" b="0" dirty="0" smtClean="0">
                <a:latin typeface="Century Gothic"/>
                <a:cs typeface="Century Gothic"/>
              </a:rPr>
              <a:t>Budget </a:t>
            </a:r>
            <a:r>
              <a:rPr lang="it-IT" sz="2600" b="0" dirty="0">
                <a:latin typeface="Century Gothic"/>
                <a:cs typeface="Century Gothic"/>
              </a:rPr>
              <a:t>addizionale (€. 127.000) per il coinvolgimento di Lead </a:t>
            </a:r>
            <a:r>
              <a:rPr lang="it-IT" sz="2600" b="0" dirty="0" err="1">
                <a:latin typeface="Century Gothic"/>
                <a:cs typeface="Century Gothic"/>
              </a:rPr>
              <a:t>Experts</a:t>
            </a:r>
            <a:r>
              <a:rPr lang="it-IT" sz="2600" b="0" dirty="0">
                <a:latin typeface="Century Gothic"/>
                <a:cs typeface="Century Gothic"/>
              </a:rPr>
              <a:t> ed Ad-Hoc </a:t>
            </a:r>
            <a:r>
              <a:rPr lang="it-IT" sz="2600" b="0" dirty="0" err="1" smtClean="0">
                <a:latin typeface="Century Gothic"/>
                <a:cs typeface="Century Gothic"/>
              </a:rPr>
              <a:t>Experts</a:t>
            </a:r>
            <a:endParaRPr lang="it-IT" sz="2600" b="0" dirty="0" smtClean="0">
              <a:latin typeface="Century Gothic"/>
              <a:cs typeface="Century Gothic"/>
            </a:endParaRPr>
          </a:p>
          <a:p>
            <a:endParaRPr lang="it-IT" sz="2600" b="0" dirty="0">
              <a:latin typeface="Century Gothic"/>
              <a:cs typeface="Century Gothic"/>
            </a:endParaRPr>
          </a:p>
          <a:p>
            <a:pPr marL="7938" indent="0">
              <a:buNone/>
            </a:pPr>
            <a:r>
              <a:rPr lang="it-IT" sz="2600" b="0" dirty="0" smtClean="0">
                <a:latin typeface="Century Gothic"/>
                <a:cs typeface="Century Gothic"/>
              </a:rPr>
              <a:t>Lead </a:t>
            </a:r>
            <a:r>
              <a:rPr lang="it-IT" sz="2600" b="0" dirty="0">
                <a:latin typeface="Century Gothic"/>
                <a:cs typeface="Century Gothic"/>
              </a:rPr>
              <a:t>Expert</a:t>
            </a:r>
            <a:r>
              <a:rPr lang="it-IT" sz="2600" b="0" dirty="0" smtClean="0">
                <a:latin typeface="Century Gothic"/>
                <a:cs typeface="Century Gothic"/>
              </a:rPr>
              <a:t>:</a:t>
            </a:r>
          </a:p>
          <a:p>
            <a:r>
              <a:rPr lang="it-IT" sz="2600" b="0" dirty="0" smtClean="0">
                <a:latin typeface="Century Gothic"/>
                <a:cs typeface="Century Gothic"/>
              </a:rPr>
              <a:t>Segue </a:t>
            </a:r>
            <a:r>
              <a:rPr lang="it-IT" sz="2600" b="0" dirty="0">
                <a:latin typeface="Century Gothic"/>
                <a:cs typeface="Century Gothic"/>
              </a:rPr>
              <a:t>il progetto a partire dalla Fase </a:t>
            </a:r>
            <a:r>
              <a:rPr lang="it-IT" sz="2600" b="0" dirty="0" smtClean="0">
                <a:latin typeface="Century Gothic"/>
                <a:cs typeface="Century Gothic"/>
              </a:rPr>
              <a:t>1</a:t>
            </a:r>
          </a:p>
          <a:p>
            <a:r>
              <a:rPr lang="it-IT" sz="2600" b="0" dirty="0" smtClean="0">
                <a:latin typeface="Century Gothic"/>
                <a:cs typeface="Century Gothic"/>
              </a:rPr>
              <a:t>Definisce </a:t>
            </a:r>
            <a:r>
              <a:rPr lang="it-IT" sz="2600" b="0" dirty="0">
                <a:latin typeface="Century Gothic"/>
                <a:cs typeface="Century Gothic"/>
              </a:rPr>
              <a:t>ed organizza le attività </a:t>
            </a:r>
            <a:r>
              <a:rPr lang="it-IT" sz="2600" b="0" dirty="0" smtClean="0">
                <a:latin typeface="Century Gothic"/>
                <a:cs typeface="Century Gothic"/>
              </a:rPr>
              <a:t>transnazionali</a:t>
            </a:r>
          </a:p>
          <a:p>
            <a:r>
              <a:rPr lang="it-IT" sz="2600" b="0" dirty="0" smtClean="0">
                <a:latin typeface="Century Gothic"/>
                <a:cs typeface="Century Gothic"/>
              </a:rPr>
              <a:t>Contribuisce </a:t>
            </a:r>
            <a:r>
              <a:rPr lang="it-IT" sz="2600" b="0" dirty="0">
                <a:latin typeface="Century Gothic"/>
                <a:cs typeface="Century Gothic"/>
              </a:rPr>
              <a:t>allo scambio con </a:t>
            </a:r>
            <a:r>
              <a:rPr lang="it-IT" sz="2600" b="0" dirty="0" err="1">
                <a:latin typeface="Century Gothic"/>
                <a:cs typeface="Century Gothic"/>
              </a:rPr>
              <a:t>inputs</a:t>
            </a:r>
            <a:r>
              <a:rPr lang="it-IT" sz="2600" b="0" dirty="0">
                <a:latin typeface="Century Gothic"/>
                <a:cs typeface="Century Gothic"/>
              </a:rPr>
              <a:t> </a:t>
            </a:r>
            <a:r>
              <a:rPr lang="it-IT" sz="2600" b="0" dirty="0" smtClean="0">
                <a:latin typeface="Century Gothic"/>
                <a:cs typeface="Century Gothic"/>
              </a:rPr>
              <a:t>tematici</a:t>
            </a:r>
          </a:p>
          <a:p>
            <a:r>
              <a:rPr lang="it-IT" sz="2600" b="0" dirty="0" smtClean="0">
                <a:latin typeface="Century Gothic"/>
                <a:cs typeface="Century Gothic"/>
              </a:rPr>
              <a:t>Consolida </a:t>
            </a:r>
            <a:r>
              <a:rPr lang="it-IT" sz="2600" b="0" dirty="0">
                <a:latin typeface="Century Gothic"/>
                <a:cs typeface="Century Gothic"/>
              </a:rPr>
              <a:t>il </a:t>
            </a:r>
            <a:r>
              <a:rPr lang="it-IT" sz="2600" b="0" dirty="0" err="1">
                <a:latin typeface="Century Gothic"/>
                <a:cs typeface="Century Gothic"/>
              </a:rPr>
              <a:t>knowledge</a:t>
            </a:r>
            <a:r>
              <a:rPr lang="it-IT" sz="2600" b="0" dirty="0">
                <a:latin typeface="Century Gothic"/>
                <a:cs typeface="Century Gothic"/>
              </a:rPr>
              <a:t> prodotto dalla </a:t>
            </a:r>
            <a:r>
              <a:rPr lang="it-IT" sz="2600" b="0" dirty="0" smtClean="0">
                <a:latin typeface="Century Gothic"/>
                <a:cs typeface="Century Gothic"/>
              </a:rPr>
              <a:t>rete</a:t>
            </a:r>
          </a:p>
          <a:p>
            <a:pPr marL="7938" indent="0">
              <a:buNone/>
            </a:pPr>
            <a:endParaRPr lang="it-IT" sz="2600" b="0" dirty="0" smtClean="0">
              <a:latin typeface="Century Gothic"/>
              <a:cs typeface="Century Gothic"/>
            </a:endParaRPr>
          </a:p>
          <a:p>
            <a:pPr marL="7938" indent="0">
              <a:buNone/>
            </a:pPr>
            <a:r>
              <a:rPr lang="it-IT" sz="2600" b="0" dirty="0" smtClean="0">
                <a:latin typeface="Century Gothic"/>
                <a:cs typeface="Century Gothic"/>
              </a:rPr>
              <a:t>Ad</a:t>
            </a:r>
            <a:r>
              <a:rPr lang="it-IT" sz="2600" b="0" dirty="0">
                <a:latin typeface="Century Gothic"/>
                <a:cs typeface="Century Gothic"/>
              </a:rPr>
              <a:t>-Hoc </a:t>
            </a:r>
            <a:r>
              <a:rPr lang="it-IT" sz="2600" b="0" dirty="0" err="1">
                <a:latin typeface="Century Gothic"/>
                <a:cs typeface="Century Gothic"/>
              </a:rPr>
              <a:t>Experts</a:t>
            </a:r>
            <a:r>
              <a:rPr lang="it-IT" sz="2600" b="0" dirty="0" smtClean="0">
                <a:latin typeface="Century Gothic"/>
                <a:cs typeface="Century Gothic"/>
              </a:rPr>
              <a:t>:</a:t>
            </a:r>
          </a:p>
          <a:p>
            <a:r>
              <a:rPr lang="it-IT" sz="2600" b="0" dirty="0" smtClean="0">
                <a:latin typeface="Century Gothic"/>
                <a:cs typeface="Century Gothic"/>
              </a:rPr>
              <a:t>Solo </a:t>
            </a:r>
            <a:r>
              <a:rPr lang="it-IT" sz="2600" b="0" dirty="0">
                <a:latin typeface="Century Gothic"/>
                <a:cs typeface="Century Gothic"/>
              </a:rPr>
              <a:t>in Fase </a:t>
            </a:r>
            <a:r>
              <a:rPr lang="it-IT" sz="2600" b="0" dirty="0" smtClean="0">
                <a:latin typeface="Century Gothic"/>
                <a:cs typeface="Century Gothic"/>
              </a:rPr>
              <a:t>2</a:t>
            </a:r>
          </a:p>
          <a:p>
            <a:r>
              <a:rPr lang="it-IT" sz="2600" b="0" dirty="0" smtClean="0">
                <a:latin typeface="Century Gothic"/>
                <a:cs typeface="Century Gothic"/>
              </a:rPr>
              <a:t>Contributi </a:t>
            </a:r>
            <a:r>
              <a:rPr lang="it-IT" sz="2600" b="0" dirty="0">
                <a:latin typeface="Century Gothic"/>
                <a:cs typeface="Century Gothic"/>
              </a:rPr>
              <a:t>puntuali per l’organizzazione di attività transnazionali (animazione), </a:t>
            </a:r>
            <a:r>
              <a:rPr lang="it-IT" sz="2600" b="0" dirty="0" err="1">
                <a:latin typeface="Century Gothic"/>
                <a:cs typeface="Century Gothic"/>
              </a:rPr>
              <a:t>eloaborazione</a:t>
            </a:r>
            <a:r>
              <a:rPr lang="it-IT" sz="2600" b="0" dirty="0">
                <a:latin typeface="Century Gothic"/>
                <a:cs typeface="Century Gothic"/>
              </a:rPr>
              <a:t> di </a:t>
            </a:r>
            <a:r>
              <a:rPr lang="it-IT" sz="2600" b="0" dirty="0" err="1">
                <a:latin typeface="Century Gothic"/>
                <a:cs typeface="Century Gothic"/>
              </a:rPr>
              <a:t>inputs</a:t>
            </a:r>
            <a:r>
              <a:rPr lang="it-IT" sz="2600" b="0" dirty="0">
                <a:latin typeface="Century Gothic"/>
                <a:cs typeface="Century Gothic"/>
              </a:rPr>
              <a:t> tematici, produzione di rapporti, supporto alla co-produzione dei Piani </a:t>
            </a:r>
            <a:r>
              <a:rPr lang="it-IT" sz="2600" b="0" dirty="0" smtClean="0">
                <a:latin typeface="Century Gothic"/>
                <a:cs typeface="Century Gothic"/>
              </a:rPr>
              <a:t>d’Azione</a:t>
            </a:r>
          </a:p>
          <a:p>
            <a:r>
              <a:rPr lang="it-IT" sz="2600" b="0" dirty="0" smtClean="0">
                <a:latin typeface="Century Gothic"/>
                <a:cs typeface="Century Gothic"/>
              </a:rPr>
              <a:t>Capofila </a:t>
            </a:r>
            <a:r>
              <a:rPr lang="it-IT" sz="2600" b="0" dirty="0">
                <a:latin typeface="Century Gothic"/>
                <a:cs typeface="Century Gothic"/>
              </a:rPr>
              <a:t>responsabili per il coinvolgimenti di esperti</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27</a:t>
            </a:fld>
            <a:endParaRPr lang="fr-FR" dirty="0"/>
          </a:p>
        </p:txBody>
      </p:sp>
    </p:spTree>
    <p:extLst>
      <p:ext uri="{BB962C8B-B14F-4D97-AF65-F5344CB8AC3E}">
        <p14:creationId xmlns:p14="http://schemas.microsoft.com/office/powerpoint/2010/main" val="1133124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9180" y="3658401"/>
            <a:ext cx="3467099" cy="1938992"/>
          </a:xfrm>
        </p:spPr>
        <p:txBody>
          <a:bodyPr/>
          <a:lstStyle/>
          <a:p>
            <a:pPr algn="ctr"/>
            <a:r>
              <a:rPr lang="en-GB" sz="2800" dirty="0" smtClean="0"/>
              <a:t>ESPERIENZE URBACT &amp; BUONE PRATICHE NELLE </a:t>
            </a:r>
            <a:r>
              <a:rPr lang="en-GB" sz="2800" dirty="0" err="1" smtClean="0"/>
              <a:t>CITTà</a:t>
            </a:r>
            <a:r>
              <a:rPr lang="en-GB" sz="2800" dirty="0" smtClean="0"/>
              <a:t> ITALIANE</a:t>
            </a:r>
            <a:r>
              <a:rPr lang="en-GB" dirty="0" smtClean="0"/>
              <a:t/>
            </a:r>
            <a:br>
              <a:rPr lang="en-GB" dirty="0" smtClean="0"/>
            </a:br>
            <a:endParaRPr lang="en-GB" sz="1400" b="0" dirty="0"/>
          </a:p>
        </p:txBody>
      </p:sp>
    </p:spTree>
    <p:extLst>
      <p:ext uri="{BB962C8B-B14F-4D97-AF65-F5344CB8AC3E}">
        <p14:creationId xmlns:p14="http://schemas.microsoft.com/office/powerpoint/2010/main" val="1850448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1" y="1553778"/>
            <a:ext cx="7704000" cy="492443"/>
          </a:xfrm>
        </p:spPr>
        <p:txBody>
          <a:bodyPr/>
          <a:lstStyle/>
          <a:p>
            <a:r>
              <a:rPr lang="en-US" dirty="0" smtClean="0">
                <a:solidFill>
                  <a:schemeClr val="accent1"/>
                </a:solidFill>
              </a:rPr>
              <a:t>CIVIC Estate, Napoli </a:t>
            </a:r>
            <a:endParaRPr lang="en-US" dirty="0">
              <a:solidFill>
                <a:schemeClr val="accent1"/>
              </a:solidFill>
            </a:endParaRPr>
          </a:p>
        </p:txBody>
      </p:sp>
      <p:sp>
        <p:nvSpPr>
          <p:cNvPr id="3" name="Segnaposto testo 2"/>
          <p:cNvSpPr>
            <a:spLocks noGrp="1"/>
          </p:cNvSpPr>
          <p:nvPr>
            <p:ph type="body" sz="quarter" idx="13"/>
          </p:nvPr>
        </p:nvSpPr>
        <p:spPr>
          <a:xfrm>
            <a:off x="720001" y="2560562"/>
            <a:ext cx="4585778" cy="3186677"/>
          </a:xfrm>
        </p:spPr>
        <p:txBody>
          <a:bodyPr/>
          <a:lstStyle/>
          <a:p>
            <a:r>
              <a:rPr lang="it-IT" b="0" dirty="0" smtClean="0">
                <a:latin typeface="Century Gothic"/>
                <a:cs typeface="Century Gothic"/>
              </a:rPr>
              <a:t>Regolamento </a:t>
            </a:r>
            <a:r>
              <a:rPr lang="it-IT" b="0" dirty="0">
                <a:latin typeface="Century Gothic"/>
                <a:cs typeface="Century Gothic"/>
              </a:rPr>
              <a:t>sugli usi civici per i </a:t>
            </a:r>
            <a:r>
              <a:rPr lang="it-IT" b="0" dirty="0">
                <a:solidFill>
                  <a:srgbClr val="35B3B8"/>
                </a:solidFill>
                <a:latin typeface="Century Gothic"/>
                <a:cs typeface="Century Gothic"/>
              </a:rPr>
              <a:t>beni comuni </a:t>
            </a:r>
            <a:r>
              <a:rPr lang="it-IT" b="0" dirty="0">
                <a:latin typeface="Century Gothic"/>
                <a:cs typeface="Century Gothic"/>
              </a:rPr>
              <a:t>della </a:t>
            </a:r>
            <a:r>
              <a:rPr lang="it-IT" b="0" dirty="0" smtClean="0">
                <a:latin typeface="Century Gothic"/>
                <a:cs typeface="Century Gothic"/>
              </a:rPr>
              <a:t>città</a:t>
            </a:r>
          </a:p>
          <a:p>
            <a:pPr marL="7938" indent="0">
              <a:buNone/>
            </a:pPr>
            <a:endParaRPr lang="it-IT" b="0" dirty="0" smtClean="0">
              <a:latin typeface="Century Gothic"/>
              <a:cs typeface="Century Gothic"/>
            </a:endParaRPr>
          </a:p>
          <a:p>
            <a:r>
              <a:rPr lang="it-IT" b="0" dirty="0" smtClean="0">
                <a:latin typeface="Century Gothic"/>
                <a:cs typeface="Century Gothic"/>
              </a:rPr>
              <a:t> </a:t>
            </a:r>
            <a:r>
              <a:rPr lang="it-IT" b="0" dirty="0" err="1" smtClean="0">
                <a:solidFill>
                  <a:srgbClr val="35B3B8"/>
                </a:solidFill>
                <a:latin typeface="Century Gothic"/>
                <a:cs typeface="Century Gothic"/>
              </a:rPr>
              <a:t>Governance</a:t>
            </a:r>
            <a:r>
              <a:rPr lang="it-IT" b="0" dirty="0" smtClean="0">
                <a:solidFill>
                  <a:srgbClr val="35B3B8"/>
                </a:solidFill>
                <a:latin typeface="Century Gothic"/>
                <a:cs typeface="Century Gothic"/>
              </a:rPr>
              <a:t> partecipativa </a:t>
            </a:r>
            <a:r>
              <a:rPr lang="it-IT" b="0" dirty="0">
                <a:latin typeface="Century Gothic"/>
                <a:cs typeface="Century Gothic"/>
              </a:rPr>
              <a:t>che </a:t>
            </a:r>
            <a:r>
              <a:rPr lang="it-IT" b="0" dirty="0" smtClean="0">
                <a:latin typeface="Century Gothic"/>
                <a:cs typeface="Century Gothic"/>
              </a:rPr>
              <a:t>promuove </a:t>
            </a:r>
            <a:r>
              <a:rPr lang="it-IT" b="0" dirty="0">
                <a:latin typeface="Century Gothic"/>
                <a:cs typeface="Century Gothic"/>
              </a:rPr>
              <a:t>un senso di appartenenza e di </a:t>
            </a:r>
            <a:r>
              <a:rPr lang="it-IT" b="0" dirty="0">
                <a:solidFill>
                  <a:srgbClr val="35B3B8"/>
                </a:solidFill>
                <a:latin typeface="Century Gothic"/>
                <a:cs typeface="Century Gothic"/>
              </a:rPr>
              <a:t>cura collettiva </a:t>
            </a:r>
            <a:r>
              <a:rPr lang="it-IT" b="0" dirty="0">
                <a:latin typeface="Century Gothic"/>
                <a:cs typeface="Century Gothic"/>
              </a:rPr>
              <a:t>della città e la </a:t>
            </a:r>
            <a:r>
              <a:rPr lang="it-IT" b="0" dirty="0">
                <a:solidFill>
                  <a:srgbClr val="35B3B8"/>
                </a:solidFill>
                <a:latin typeface="Century Gothic"/>
                <a:cs typeface="Century Gothic"/>
              </a:rPr>
              <a:t>rigenerazione</a:t>
            </a:r>
            <a:r>
              <a:rPr lang="it-IT" b="0" dirty="0">
                <a:latin typeface="Century Gothic"/>
                <a:cs typeface="Century Gothic"/>
              </a:rPr>
              <a:t> di numerose strutture dismesse o sottoutilizzate.</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29</a:t>
            </a:fld>
            <a:endParaRPr lang="fr-FR" dirty="0"/>
          </a:p>
        </p:txBody>
      </p:sp>
      <p:pic>
        <p:nvPicPr>
          <p:cNvPr id="6" name="Immagine 5" descr="Urba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168" y="2659342"/>
            <a:ext cx="3913832" cy="2609221"/>
          </a:xfrm>
          <a:prstGeom prst="rect">
            <a:avLst/>
          </a:prstGeom>
        </p:spPr>
      </p:pic>
    </p:spTree>
    <p:extLst>
      <p:ext uri="{BB962C8B-B14F-4D97-AF65-F5344CB8AC3E}">
        <p14:creationId xmlns:p14="http://schemas.microsoft.com/office/powerpoint/2010/main" val="361444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a:t>
            </a:fld>
            <a:endParaRPr lang="fr-FR" dirty="0"/>
          </a:p>
        </p:txBody>
      </p:sp>
      <p:pic>
        <p:nvPicPr>
          <p:cNvPr id="2" name="Immagine 1" descr="17972294_624074291124194_8334308342037064731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75" y="1213586"/>
            <a:ext cx="8878025" cy="4993889"/>
          </a:xfrm>
          <a:prstGeom prst="rect">
            <a:avLst/>
          </a:prstGeom>
        </p:spPr>
      </p:pic>
    </p:spTree>
    <p:extLst>
      <p:ext uri="{BB962C8B-B14F-4D97-AF65-F5344CB8AC3E}">
        <p14:creationId xmlns:p14="http://schemas.microsoft.com/office/powerpoint/2010/main" val="2397564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0000" y="1688568"/>
            <a:ext cx="7704000" cy="492443"/>
          </a:xfrm>
        </p:spPr>
        <p:txBody>
          <a:bodyPr/>
          <a:lstStyle/>
          <a:p>
            <a:r>
              <a:rPr lang="en-US" dirty="0" smtClean="0">
                <a:solidFill>
                  <a:srgbClr val="216CA2"/>
                </a:solidFill>
              </a:rPr>
              <a:t>RURAL, Roma</a:t>
            </a:r>
            <a:endParaRPr lang="en-US" dirty="0">
              <a:solidFill>
                <a:srgbClr val="216CA2"/>
              </a:solidFill>
            </a:endParaRPr>
          </a:p>
        </p:txBody>
      </p:sp>
      <p:sp>
        <p:nvSpPr>
          <p:cNvPr id="3" name="Segnaposto testo 2"/>
          <p:cNvSpPr>
            <a:spLocks noGrp="1"/>
          </p:cNvSpPr>
          <p:nvPr>
            <p:ph type="body" sz="quarter" idx="13"/>
          </p:nvPr>
        </p:nvSpPr>
        <p:spPr>
          <a:xfrm>
            <a:off x="360000" y="2546450"/>
            <a:ext cx="4176556" cy="3186677"/>
          </a:xfrm>
        </p:spPr>
        <p:txBody>
          <a:bodyPr>
            <a:normAutofit/>
          </a:bodyPr>
          <a:lstStyle/>
          <a:p>
            <a:endParaRPr lang="it-IT" dirty="0" smtClean="0"/>
          </a:p>
          <a:p>
            <a:pPr marL="7938" indent="0">
              <a:buNone/>
            </a:pPr>
            <a:r>
              <a:rPr lang="it-IT" b="0" dirty="0" smtClean="0">
                <a:solidFill>
                  <a:srgbClr val="35B3B8"/>
                </a:solidFill>
                <a:latin typeface="Century Gothic"/>
                <a:cs typeface="Century Gothic"/>
              </a:rPr>
              <a:t>Rigenerazione</a:t>
            </a:r>
            <a:r>
              <a:rPr lang="it-IT" b="0" dirty="0" smtClean="0">
                <a:latin typeface="Century Gothic"/>
                <a:cs typeface="Century Gothic"/>
              </a:rPr>
              <a:t> urbana e i</a:t>
            </a:r>
            <a:r>
              <a:rPr lang="it-IT" b="0" dirty="0" smtClean="0">
                <a:solidFill>
                  <a:srgbClr val="35B3B8"/>
                </a:solidFill>
                <a:latin typeface="Century Gothic"/>
                <a:cs typeface="Century Gothic"/>
              </a:rPr>
              <a:t>nclusione</a:t>
            </a:r>
            <a:r>
              <a:rPr lang="it-IT" b="0" dirty="0" smtClean="0">
                <a:latin typeface="Century Gothic"/>
                <a:cs typeface="Century Gothic"/>
              </a:rPr>
              <a:t> sociale attraverso laboratori di giardinaggio e orti urbani</a:t>
            </a:r>
          </a:p>
          <a:p>
            <a:pPr marL="7938" indent="0">
              <a:buNone/>
            </a:pPr>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30</a:t>
            </a:fld>
            <a:endParaRPr lang="fr-FR" dirty="0"/>
          </a:p>
        </p:txBody>
      </p:sp>
      <p:pic>
        <p:nvPicPr>
          <p:cNvPr id="6" name="Immagine 5" descr="Orti-e-giardini-condivisi-Orti-Urbani-Garbatella-Foto-Zappata-Romana-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000" y="2159057"/>
            <a:ext cx="4361728" cy="3273862"/>
          </a:xfrm>
          <a:prstGeom prst="rect">
            <a:avLst/>
          </a:prstGeom>
        </p:spPr>
      </p:pic>
    </p:spTree>
    <p:extLst>
      <p:ext uri="{BB962C8B-B14F-4D97-AF65-F5344CB8AC3E}">
        <p14:creationId xmlns:p14="http://schemas.microsoft.com/office/powerpoint/2010/main" val="3631072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31</a:t>
            </a:fld>
            <a:endParaRPr lang="fr-FR" dirty="0"/>
          </a:p>
        </p:txBody>
      </p:sp>
      <p:sp>
        <p:nvSpPr>
          <p:cNvPr id="6" name="Espace réservé du texte 5"/>
          <p:cNvSpPr>
            <a:spLocks noGrp="1"/>
          </p:cNvSpPr>
          <p:nvPr>
            <p:ph type="body" sz="quarter" idx="13"/>
          </p:nvPr>
        </p:nvSpPr>
        <p:spPr>
          <a:xfrm>
            <a:off x="434340" y="2398951"/>
            <a:ext cx="6056771" cy="3309837"/>
          </a:xfrm>
        </p:spPr>
        <p:txBody>
          <a:bodyPr>
            <a:normAutofit lnSpcReduction="10000"/>
          </a:bodyPr>
          <a:lstStyle/>
          <a:p>
            <a:pPr marL="7938" indent="0">
              <a:buNone/>
            </a:pPr>
            <a:endParaRPr lang="en-US" b="0" dirty="0">
              <a:latin typeface="Century Gothic" panose="020B0502020202020204" pitchFamily="34" charset="0"/>
            </a:endParaRPr>
          </a:p>
          <a:p>
            <a:pPr>
              <a:spcAft>
                <a:spcPts val="600"/>
              </a:spcAft>
            </a:pPr>
            <a:r>
              <a:rPr lang="en-US" b="0" dirty="0" smtClean="0">
                <a:latin typeface="Century Gothic"/>
                <a:cs typeface="Century Gothic"/>
              </a:rPr>
              <a:t>La </a:t>
            </a:r>
            <a:r>
              <a:rPr lang="en-US" b="0" dirty="0" err="1" smtClean="0">
                <a:latin typeface="Century Gothic"/>
                <a:cs typeface="Century Gothic"/>
              </a:rPr>
              <a:t>buona</a:t>
            </a:r>
            <a:r>
              <a:rPr lang="en-US" b="0" dirty="0" smtClean="0">
                <a:latin typeface="Century Gothic"/>
                <a:cs typeface="Century Gothic"/>
              </a:rPr>
              <a:t> </a:t>
            </a:r>
            <a:r>
              <a:rPr lang="en-US" b="0" dirty="0" err="1" smtClean="0">
                <a:latin typeface="Century Gothic"/>
                <a:cs typeface="Century Gothic"/>
              </a:rPr>
              <a:t>pratica</a:t>
            </a:r>
            <a:r>
              <a:rPr lang="en-US" b="0" dirty="0" smtClean="0">
                <a:latin typeface="Century Gothic"/>
                <a:cs typeface="Century Gothic"/>
              </a:rPr>
              <a:t> di Torino:</a:t>
            </a:r>
          </a:p>
          <a:p>
            <a:pPr marL="7938" indent="0">
              <a:spcAft>
                <a:spcPts val="600"/>
              </a:spcAft>
              <a:buNone/>
            </a:pPr>
            <a:r>
              <a:rPr lang="it-IT" b="0" dirty="0" err="1" smtClean="0">
                <a:latin typeface="Century Gothic"/>
                <a:cs typeface="Century Gothic"/>
              </a:rPr>
              <a:t>Innova.TO</a:t>
            </a:r>
            <a:r>
              <a:rPr lang="it-IT" b="0" dirty="0" smtClean="0">
                <a:latin typeface="Century Gothic"/>
                <a:cs typeface="Century Gothic"/>
              </a:rPr>
              <a:t> è una competizione per tutti gli impiegati municipali di Torino, fatta eccezione per i direttori, ispirata ai principi dell’organizzazione flessibile.</a:t>
            </a:r>
          </a:p>
          <a:p>
            <a:pPr marL="7938" indent="0">
              <a:spcAft>
                <a:spcPts val="600"/>
              </a:spcAft>
              <a:buNone/>
            </a:pPr>
            <a:r>
              <a:rPr lang="it-IT" b="0" dirty="0" smtClean="0">
                <a:latin typeface="Century Gothic"/>
                <a:cs typeface="Century Gothic"/>
              </a:rPr>
              <a:t>Punta a stimolare e sviluppare progetti innovativi per migliorare la performance dell’amministrazione, riducendo lo spreco e rivalutando le risorse.  </a:t>
            </a:r>
            <a:endParaRPr lang="en-US" b="0" dirty="0" smtClean="0">
              <a:latin typeface="Century Gothic"/>
              <a:cs typeface="Century Gothic"/>
            </a:endParaRPr>
          </a:p>
        </p:txBody>
      </p:sp>
      <p:sp>
        <p:nvSpPr>
          <p:cNvPr id="7" name="Titre 6"/>
          <p:cNvSpPr>
            <a:spLocks noGrp="1"/>
          </p:cNvSpPr>
          <p:nvPr>
            <p:ph type="title"/>
          </p:nvPr>
        </p:nvSpPr>
        <p:spPr>
          <a:xfrm>
            <a:off x="434340" y="1577533"/>
            <a:ext cx="7943944" cy="430887"/>
          </a:xfrm>
        </p:spPr>
        <p:txBody>
          <a:bodyPr/>
          <a:lstStyle/>
          <a:p>
            <a:r>
              <a:rPr lang="en-US" sz="2800" dirty="0" err="1" smtClean="0">
                <a:solidFill>
                  <a:srgbClr val="216CA2"/>
                </a:solidFill>
                <a:latin typeface="Century Gothic" panose="020B0502020202020204" pitchFamily="34" charset="0"/>
              </a:rPr>
              <a:t>InnovaTO</a:t>
            </a:r>
            <a:r>
              <a:rPr lang="en-US" sz="2800" dirty="0" smtClean="0">
                <a:solidFill>
                  <a:srgbClr val="216CA2"/>
                </a:solidFill>
                <a:latin typeface="Century Gothic" panose="020B0502020202020204" pitchFamily="34" charset="0"/>
              </a:rPr>
              <a:t>-r, Torino</a:t>
            </a:r>
            <a:endParaRPr lang="en-US" sz="2800" b="0" dirty="0">
              <a:solidFill>
                <a:srgbClr val="216CA2"/>
              </a:solidFill>
              <a:latin typeface="Century Gothic" panose="020B0502020202020204" pitchFamily="34" charset="0"/>
            </a:endParaRPr>
          </a:p>
        </p:txBody>
      </p:sp>
      <p:pic>
        <p:nvPicPr>
          <p:cNvPr id="3" name="Immagine 2" descr="good-practice-hp-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750" y="2008420"/>
            <a:ext cx="2136735" cy="2380654"/>
          </a:xfrm>
          <a:prstGeom prst="rect">
            <a:avLst/>
          </a:prstGeom>
        </p:spPr>
      </p:pic>
    </p:spTree>
    <p:extLst>
      <p:ext uri="{BB962C8B-B14F-4D97-AF65-F5344CB8AC3E}">
        <p14:creationId xmlns:p14="http://schemas.microsoft.com/office/powerpoint/2010/main" val="1799703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0" y="1357734"/>
            <a:ext cx="7704000" cy="492443"/>
          </a:xfrm>
        </p:spPr>
        <p:txBody>
          <a:bodyPr/>
          <a:lstStyle/>
          <a:p>
            <a:r>
              <a:rPr lang="en-US" dirty="0" smtClean="0">
                <a:solidFill>
                  <a:schemeClr val="accent1"/>
                </a:solidFill>
              </a:rPr>
              <a:t>The Playful Paradigm, Udine</a:t>
            </a:r>
            <a:endParaRPr lang="en-US" dirty="0">
              <a:solidFill>
                <a:schemeClr val="accent1"/>
              </a:solidFill>
            </a:endParaRPr>
          </a:p>
        </p:txBody>
      </p:sp>
      <p:sp>
        <p:nvSpPr>
          <p:cNvPr id="3" name="Segnaposto testo 2"/>
          <p:cNvSpPr>
            <a:spLocks noGrp="1"/>
          </p:cNvSpPr>
          <p:nvPr>
            <p:ph type="body" sz="quarter" idx="13"/>
          </p:nvPr>
        </p:nvSpPr>
        <p:spPr>
          <a:xfrm>
            <a:off x="543553" y="2312939"/>
            <a:ext cx="5037333" cy="3186677"/>
          </a:xfrm>
        </p:spPr>
        <p:txBody>
          <a:bodyPr/>
          <a:lstStyle/>
          <a:p>
            <a:r>
              <a:rPr lang="it-IT" b="0" dirty="0">
                <a:latin typeface="Century Gothic"/>
                <a:cs typeface="Century Gothic"/>
              </a:rPr>
              <a:t>P</a:t>
            </a:r>
            <a:r>
              <a:rPr lang="it-IT" b="0" dirty="0" smtClean="0">
                <a:latin typeface="Century Gothic"/>
                <a:cs typeface="Century Gothic"/>
              </a:rPr>
              <a:t>romuovere </a:t>
            </a:r>
            <a:r>
              <a:rPr lang="it-IT" b="0" dirty="0">
                <a:latin typeface="Century Gothic"/>
                <a:cs typeface="Century Gothic"/>
              </a:rPr>
              <a:t>la dimensione del gioco come elemento di </a:t>
            </a:r>
            <a:r>
              <a:rPr lang="it-IT" b="0" dirty="0">
                <a:solidFill>
                  <a:srgbClr val="35B3B8"/>
                </a:solidFill>
                <a:latin typeface="Century Gothic"/>
                <a:cs typeface="Century Gothic"/>
              </a:rPr>
              <a:t>inclusione</a:t>
            </a:r>
            <a:r>
              <a:rPr lang="it-IT" b="0" dirty="0">
                <a:latin typeface="Century Gothic"/>
                <a:cs typeface="Century Gothic"/>
              </a:rPr>
              <a:t> e </a:t>
            </a:r>
            <a:r>
              <a:rPr lang="it-IT" b="0" dirty="0">
                <a:solidFill>
                  <a:srgbClr val="35B3B8"/>
                </a:solidFill>
                <a:latin typeface="Century Gothic"/>
                <a:cs typeface="Century Gothic"/>
              </a:rPr>
              <a:t>crescita sociale</a:t>
            </a:r>
            <a:r>
              <a:rPr lang="it-IT" b="0" dirty="0" smtClean="0">
                <a:latin typeface="Century Gothic"/>
                <a:cs typeface="Century Gothic"/>
              </a:rPr>
              <a:t>.</a:t>
            </a:r>
          </a:p>
          <a:p>
            <a:r>
              <a:rPr lang="it-IT" b="0" dirty="0" smtClean="0">
                <a:latin typeface="Century Gothic"/>
                <a:cs typeface="Century Gothic"/>
              </a:rPr>
              <a:t>Costruzione di </a:t>
            </a:r>
            <a:r>
              <a:rPr lang="it-IT" b="0" dirty="0">
                <a:latin typeface="Century Gothic"/>
                <a:cs typeface="Century Gothic"/>
              </a:rPr>
              <a:t>legami tra diverse generazioni </a:t>
            </a:r>
          </a:p>
          <a:p>
            <a:r>
              <a:rPr lang="it-IT" b="0" dirty="0">
                <a:latin typeface="Century Gothic"/>
                <a:cs typeface="Century Gothic"/>
              </a:rPr>
              <a:t>A</a:t>
            </a:r>
            <a:r>
              <a:rPr lang="it-IT" b="0" dirty="0" smtClean="0">
                <a:latin typeface="Century Gothic"/>
                <a:cs typeface="Century Gothic"/>
              </a:rPr>
              <a:t>vvio </a:t>
            </a:r>
            <a:r>
              <a:rPr lang="it-IT" b="0" dirty="0">
                <a:latin typeface="Century Gothic"/>
                <a:cs typeface="Century Gothic"/>
              </a:rPr>
              <a:t>di processi di </a:t>
            </a:r>
            <a:r>
              <a:rPr lang="it-IT" b="0" dirty="0" err="1">
                <a:latin typeface="Century Gothic"/>
                <a:cs typeface="Century Gothic"/>
              </a:rPr>
              <a:t>governance</a:t>
            </a:r>
            <a:r>
              <a:rPr lang="it-IT" b="0" dirty="0">
                <a:latin typeface="Century Gothic"/>
                <a:cs typeface="Century Gothic"/>
              </a:rPr>
              <a:t> collaborativa per un migliore qualità della vita e la gestione degli spazi urbani</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32</a:t>
            </a:fld>
            <a:endParaRPr lang="fr-FR" dirty="0"/>
          </a:p>
        </p:txBody>
      </p:sp>
      <p:pic>
        <p:nvPicPr>
          <p:cNvPr id="6" name="Immagine 5" descr="425_UDINE_PHOTO1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886" y="2548518"/>
            <a:ext cx="3563113" cy="2221161"/>
          </a:xfrm>
          <a:prstGeom prst="rect">
            <a:avLst/>
          </a:prstGeom>
        </p:spPr>
      </p:pic>
    </p:spTree>
    <p:extLst>
      <p:ext uri="{BB962C8B-B14F-4D97-AF65-F5344CB8AC3E}">
        <p14:creationId xmlns:p14="http://schemas.microsoft.com/office/powerpoint/2010/main" val="3051125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3005" y="1461336"/>
            <a:ext cx="7704000" cy="492443"/>
          </a:xfrm>
        </p:spPr>
        <p:txBody>
          <a:bodyPr/>
          <a:lstStyle/>
          <a:p>
            <a:r>
              <a:rPr lang="en-US" dirty="0" smtClean="0">
                <a:solidFill>
                  <a:schemeClr val="accent1"/>
                </a:solidFill>
              </a:rPr>
              <a:t>Movement, Parma </a:t>
            </a:r>
            <a:endParaRPr lang="en-US" dirty="0">
              <a:solidFill>
                <a:schemeClr val="accent1"/>
              </a:solidFill>
            </a:endParaRPr>
          </a:p>
        </p:txBody>
      </p:sp>
      <p:sp>
        <p:nvSpPr>
          <p:cNvPr id="3" name="Segnaposto testo 2"/>
          <p:cNvSpPr>
            <a:spLocks noGrp="1"/>
          </p:cNvSpPr>
          <p:nvPr>
            <p:ph type="body" sz="quarter" idx="13"/>
          </p:nvPr>
        </p:nvSpPr>
        <p:spPr>
          <a:xfrm>
            <a:off x="593005" y="2456788"/>
            <a:ext cx="3894328" cy="3431565"/>
          </a:xfrm>
        </p:spPr>
        <p:txBody>
          <a:bodyPr>
            <a:normAutofit/>
          </a:bodyPr>
          <a:lstStyle/>
          <a:p>
            <a:r>
              <a:rPr lang="en-US" b="0" dirty="0" smtClean="0">
                <a:latin typeface="Century Gothic"/>
                <a:cs typeface="Century Gothic"/>
              </a:rPr>
              <a:t>La </a:t>
            </a:r>
            <a:r>
              <a:rPr lang="en-US" b="0" dirty="0" err="1" smtClean="0">
                <a:latin typeface="Century Gothic"/>
                <a:cs typeface="Century Gothic"/>
              </a:rPr>
              <a:t>buona</a:t>
            </a:r>
            <a:r>
              <a:rPr lang="en-US" b="0" dirty="0" smtClean="0">
                <a:latin typeface="Century Gothic"/>
                <a:cs typeface="Century Gothic"/>
              </a:rPr>
              <a:t> </a:t>
            </a:r>
            <a:r>
              <a:rPr lang="en-US" b="0" dirty="0" err="1" smtClean="0">
                <a:latin typeface="Century Gothic"/>
                <a:cs typeface="Century Gothic"/>
              </a:rPr>
              <a:t>pratica</a:t>
            </a:r>
            <a:r>
              <a:rPr lang="en-US" b="0" dirty="0" smtClean="0">
                <a:latin typeface="Century Gothic"/>
                <a:cs typeface="Century Gothic"/>
              </a:rPr>
              <a:t> di Groningen:</a:t>
            </a:r>
          </a:p>
          <a:p>
            <a:pPr marL="7938" indent="0">
              <a:buNone/>
            </a:pPr>
            <a:r>
              <a:rPr lang="en-US" b="0" dirty="0" smtClean="0">
                <a:latin typeface="Century Gothic"/>
                <a:cs typeface="Century Gothic"/>
              </a:rPr>
              <a:t> </a:t>
            </a:r>
          </a:p>
          <a:p>
            <a:pPr marL="7938" indent="0">
              <a:buNone/>
            </a:pPr>
            <a:r>
              <a:rPr lang="it-IT" b="0" dirty="0" smtClean="0">
                <a:latin typeface="Century Gothic"/>
                <a:cs typeface="Century Gothic"/>
              </a:rPr>
              <a:t>Una gestione attiva dell’internazionalizzazione in una piccola città universitaria per rimanere un </a:t>
            </a:r>
            <a:r>
              <a:rPr lang="it-IT" b="0" dirty="0" err="1" smtClean="0">
                <a:latin typeface="Century Gothic"/>
                <a:cs typeface="Century Gothic"/>
              </a:rPr>
              <a:t>hub</a:t>
            </a:r>
            <a:r>
              <a:rPr lang="it-IT" b="0" dirty="0" smtClean="0">
                <a:latin typeface="Century Gothic"/>
                <a:cs typeface="Century Gothic"/>
              </a:rPr>
              <a:t> locale vivace nella </a:t>
            </a:r>
            <a:r>
              <a:rPr lang="it-IT" b="0" dirty="0" err="1" smtClean="0">
                <a:latin typeface="Century Gothic"/>
                <a:cs typeface="Century Gothic"/>
              </a:rPr>
              <a:t>knowledge</a:t>
            </a:r>
            <a:r>
              <a:rPr lang="it-IT" b="0" dirty="0" smtClean="0">
                <a:latin typeface="Century Gothic"/>
                <a:cs typeface="Century Gothic"/>
              </a:rPr>
              <a:t> economy globale</a:t>
            </a:r>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33</a:t>
            </a:fld>
            <a:endParaRPr lang="fr-FR" dirty="0"/>
          </a:p>
        </p:txBody>
      </p:sp>
      <p:pic>
        <p:nvPicPr>
          <p:cNvPr id="6" name="Immagine 5" descr="parm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978" y="2273345"/>
            <a:ext cx="4517022" cy="3009900"/>
          </a:xfrm>
          <a:prstGeom prst="rect">
            <a:avLst/>
          </a:prstGeom>
        </p:spPr>
      </p:pic>
    </p:spTree>
    <p:extLst>
      <p:ext uri="{BB962C8B-B14F-4D97-AF65-F5344CB8AC3E}">
        <p14:creationId xmlns:p14="http://schemas.microsoft.com/office/powerpoint/2010/main" val="2208320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893" y="1608823"/>
            <a:ext cx="7704000" cy="492443"/>
          </a:xfrm>
        </p:spPr>
        <p:txBody>
          <a:bodyPr/>
          <a:lstStyle/>
          <a:p>
            <a:r>
              <a:rPr lang="en-US" dirty="0" smtClean="0">
                <a:solidFill>
                  <a:schemeClr val="accent1"/>
                </a:solidFill>
              </a:rPr>
              <a:t>ACTING, </a:t>
            </a:r>
            <a:r>
              <a:rPr lang="en-US" dirty="0" err="1" smtClean="0">
                <a:solidFill>
                  <a:schemeClr val="accent1"/>
                </a:solidFill>
              </a:rPr>
              <a:t>Mantova</a:t>
            </a:r>
            <a:endParaRPr lang="en-US" dirty="0">
              <a:solidFill>
                <a:schemeClr val="accent1"/>
              </a:solidFill>
            </a:endParaRPr>
          </a:p>
        </p:txBody>
      </p:sp>
      <p:sp>
        <p:nvSpPr>
          <p:cNvPr id="3" name="Segnaposto testo 2"/>
          <p:cNvSpPr>
            <a:spLocks noGrp="1"/>
          </p:cNvSpPr>
          <p:nvPr>
            <p:ph type="body" sz="quarter" idx="13"/>
          </p:nvPr>
        </p:nvSpPr>
        <p:spPr>
          <a:xfrm>
            <a:off x="197893" y="2101266"/>
            <a:ext cx="8169995" cy="3529213"/>
          </a:xfrm>
        </p:spPr>
        <p:txBody>
          <a:bodyPr>
            <a:normAutofit/>
          </a:bodyPr>
          <a:lstStyle/>
          <a:p>
            <a:pPr marL="7938" indent="0">
              <a:buNone/>
            </a:pPr>
            <a:endParaRPr lang="it-IT" b="0" dirty="0" smtClean="0">
              <a:latin typeface="Century Gothic"/>
              <a:cs typeface="Century Gothic"/>
            </a:endParaRPr>
          </a:p>
          <a:p>
            <a:r>
              <a:rPr lang="it-IT" b="0" dirty="0">
                <a:latin typeface="Century Gothic"/>
                <a:cs typeface="Century Gothic"/>
              </a:rPr>
              <a:t>L</a:t>
            </a:r>
            <a:r>
              <a:rPr lang="it-IT" b="0" dirty="0" smtClean="0">
                <a:latin typeface="Century Gothic"/>
                <a:cs typeface="Century Gothic"/>
              </a:rPr>
              <a:t>a buona pratica di Manchester: Utilizzare il settore artistico e culturale per contribuite alle politiche locali sul cambiamento climatico.</a:t>
            </a:r>
          </a:p>
          <a:p>
            <a:endParaRPr lang="it-IT" b="0" dirty="0">
              <a:latin typeface="Century Gothic"/>
              <a:cs typeface="Century Gothic"/>
            </a:endParaRP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34</a:t>
            </a:fld>
            <a:endParaRPr lang="fr-FR" dirty="0"/>
          </a:p>
        </p:txBody>
      </p:sp>
      <p:pic>
        <p:nvPicPr>
          <p:cNvPr id="7" name="Immagine 6" descr="mantov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162" y="3626641"/>
            <a:ext cx="5337888" cy="2377786"/>
          </a:xfrm>
          <a:prstGeom prst="rect">
            <a:avLst/>
          </a:prstGeom>
        </p:spPr>
      </p:pic>
    </p:spTree>
    <p:extLst>
      <p:ext uri="{BB962C8B-B14F-4D97-AF65-F5344CB8AC3E}">
        <p14:creationId xmlns:p14="http://schemas.microsoft.com/office/powerpoint/2010/main" val="4048141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35</a:t>
            </a:fld>
            <a:endParaRPr lang="fr-FR" dirty="0"/>
          </a:p>
        </p:txBody>
      </p:sp>
      <p:sp>
        <p:nvSpPr>
          <p:cNvPr id="6" name="Espace réservé du texte 5"/>
          <p:cNvSpPr>
            <a:spLocks noGrp="1"/>
          </p:cNvSpPr>
          <p:nvPr>
            <p:ph type="body" sz="quarter" idx="13"/>
          </p:nvPr>
        </p:nvSpPr>
        <p:spPr>
          <a:xfrm>
            <a:off x="434340" y="2398951"/>
            <a:ext cx="5524124" cy="330983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b="0" dirty="0" smtClean="0">
                <a:latin typeface="Century Gothic"/>
                <a:cs typeface="Century Gothic"/>
              </a:rPr>
              <a:t>Blue Growth, la </a:t>
            </a:r>
            <a:r>
              <a:rPr lang="en-US" b="0" dirty="0" err="1" smtClean="0">
                <a:latin typeface="Century Gothic"/>
                <a:cs typeface="Century Gothic"/>
              </a:rPr>
              <a:t>buona</a:t>
            </a:r>
            <a:r>
              <a:rPr lang="en-US" b="0" dirty="0" smtClean="0">
                <a:latin typeface="Century Gothic"/>
                <a:cs typeface="Century Gothic"/>
              </a:rPr>
              <a:t> </a:t>
            </a:r>
            <a:r>
              <a:rPr lang="en-US" b="0" dirty="0" err="1" smtClean="0">
                <a:latin typeface="Century Gothic"/>
                <a:cs typeface="Century Gothic"/>
              </a:rPr>
              <a:t>pratica</a:t>
            </a:r>
            <a:r>
              <a:rPr lang="en-US" b="0" dirty="0" smtClean="0">
                <a:latin typeface="Century Gothic"/>
                <a:cs typeface="Century Gothic"/>
              </a:rPr>
              <a:t> di Piraeus:</a:t>
            </a:r>
          </a:p>
          <a:p>
            <a:pPr marL="311150" lvl="2" indent="0">
              <a:spcBef>
                <a:spcPts val="600"/>
              </a:spcBef>
              <a:buNone/>
            </a:pPr>
            <a:r>
              <a:rPr lang="it-IT" sz="2000" dirty="0" smtClean="0">
                <a:solidFill>
                  <a:srgbClr val="878375"/>
                </a:solidFill>
                <a:latin typeface="Century Gothic"/>
                <a:cs typeface="Century Gothic"/>
              </a:rPr>
              <a:t>Un’iniziativa per supportare start-up e l’imprenditoria sostenibile sull’economia marittima.  </a:t>
            </a:r>
            <a:endParaRPr lang="it-IT" sz="2000" dirty="0">
              <a:solidFill>
                <a:srgbClr val="878375"/>
              </a:solidFill>
              <a:latin typeface="Century Gothic"/>
              <a:cs typeface="Century Gothic"/>
            </a:endParaRPr>
          </a:p>
        </p:txBody>
      </p:sp>
      <p:sp>
        <p:nvSpPr>
          <p:cNvPr id="7" name="Titre 6"/>
          <p:cNvSpPr>
            <a:spLocks noGrp="1"/>
          </p:cNvSpPr>
          <p:nvPr>
            <p:ph type="title"/>
          </p:nvPr>
        </p:nvSpPr>
        <p:spPr>
          <a:xfrm>
            <a:off x="434340" y="1577533"/>
            <a:ext cx="7943944" cy="430887"/>
          </a:xfrm>
        </p:spPr>
        <p:txBody>
          <a:bodyPr/>
          <a:lstStyle/>
          <a:p>
            <a:r>
              <a:rPr lang="en-US" sz="2800" dirty="0" err="1" smtClean="0">
                <a:solidFill>
                  <a:srgbClr val="216CA2"/>
                </a:solidFill>
                <a:latin typeface="Century Gothic" panose="020B0502020202020204" pitchFamily="34" charset="0"/>
              </a:rPr>
              <a:t>BluAct</a:t>
            </a:r>
            <a:r>
              <a:rPr lang="en-US" sz="2800" dirty="0" smtClean="0">
                <a:solidFill>
                  <a:srgbClr val="216CA2"/>
                </a:solidFill>
                <a:latin typeface="Century Gothic" panose="020B0502020202020204" pitchFamily="34" charset="0"/>
              </a:rPr>
              <a:t>, Salerno</a:t>
            </a:r>
            <a:endParaRPr lang="en-US" sz="2800" b="0" dirty="0">
              <a:solidFill>
                <a:srgbClr val="216CA2"/>
              </a:solidFill>
              <a:latin typeface="Century Gothic" panose="020B0502020202020204" pitchFamily="34" charset="0"/>
            </a:endParaRPr>
          </a:p>
        </p:txBody>
      </p:sp>
      <p:pic>
        <p:nvPicPr>
          <p:cNvPr id="2" name="Immagine 1" descr="blua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767" y="1811868"/>
            <a:ext cx="3225934" cy="3225934"/>
          </a:xfrm>
          <a:prstGeom prst="rect">
            <a:avLst/>
          </a:prstGeom>
        </p:spPr>
      </p:pic>
    </p:spTree>
    <p:extLst>
      <p:ext uri="{BB962C8B-B14F-4D97-AF65-F5344CB8AC3E}">
        <p14:creationId xmlns:p14="http://schemas.microsoft.com/office/powerpoint/2010/main" val="292665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893" y="1193207"/>
            <a:ext cx="7704000" cy="492443"/>
          </a:xfrm>
        </p:spPr>
        <p:txBody>
          <a:bodyPr/>
          <a:lstStyle/>
          <a:p>
            <a:r>
              <a:rPr lang="en-US" dirty="0" smtClean="0">
                <a:solidFill>
                  <a:schemeClr val="accent1"/>
                </a:solidFill>
              </a:rPr>
              <a:t>City-as-a-startup, Perugia</a:t>
            </a:r>
            <a:endParaRPr lang="en-US" dirty="0">
              <a:solidFill>
                <a:schemeClr val="accent1"/>
              </a:solidFill>
            </a:endParaRPr>
          </a:p>
        </p:txBody>
      </p:sp>
      <p:sp>
        <p:nvSpPr>
          <p:cNvPr id="3" name="Segnaposto testo 2"/>
          <p:cNvSpPr>
            <a:spLocks noGrp="1"/>
          </p:cNvSpPr>
          <p:nvPr>
            <p:ph type="body" sz="quarter" idx="13"/>
          </p:nvPr>
        </p:nvSpPr>
        <p:spPr>
          <a:xfrm>
            <a:off x="197894" y="2101266"/>
            <a:ext cx="4501106" cy="3529213"/>
          </a:xfrm>
        </p:spPr>
        <p:txBody>
          <a:bodyPr>
            <a:normAutofit lnSpcReduction="10000"/>
          </a:bodyPr>
          <a:lstStyle/>
          <a:p>
            <a:r>
              <a:rPr lang="it-IT" b="0" dirty="0" smtClean="0">
                <a:latin typeface="Century Gothic"/>
                <a:cs typeface="Century Gothic"/>
              </a:rPr>
              <a:t>La buona pratica di Alba </a:t>
            </a:r>
            <a:r>
              <a:rPr lang="it-IT" b="0" dirty="0">
                <a:latin typeface="Century Gothic"/>
                <a:cs typeface="Century Gothic"/>
              </a:rPr>
              <a:t>Iulia (RO</a:t>
            </a:r>
            <a:r>
              <a:rPr lang="it-IT" b="0" dirty="0" smtClean="0">
                <a:latin typeface="Century Gothic"/>
                <a:cs typeface="Century Gothic"/>
              </a:rPr>
              <a:t>)</a:t>
            </a:r>
          </a:p>
          <a:p>
            <a:pPr marL="7938" indent="0">
              <a:buNone/>
            </a:pPr>
            <a:endParaRPr lang="it-IT" b="0" dirty="0" smtClean="0">
              <a:latin typeface="Century Gothic"/>
              <a:cs typeface="Century Gothic"/>
            </a:endParaRPr>
          </a:p>
          <a:p>
            <a:r>
              <a:rPr lang="it-IT" b="0" dirty="0" err="1">
                <a:solidFill>
                  <a:srgbClr val="35B3B8"/>
                </a:solidFill>
                <a:latin typeface="Century Gothic"/>
                <a:cs typeface="Century Gothic"/>
              </a:rPr>
              <a:t>B</a:t>
            </a:r>
            <a:r>
              <a:rPr lang="it-IT" b="0" dirty="0" err="1" smtClean="0">
                <a:solidFill>
                  <a:srgbClr val="35B3B8"/>
                </a:solidFill>
                <a:latin typeface="Century Gothic"/>
                <a:cs typeface="Century Gothic"/>
              </a:rPr>
              <a:t>randing</a:t>
            </a:r>
            <a:r>
              <a:rPr lang="it-IT" b="0" dirty="0" smtClean="0">
                <a:solidFill>
                  <a:srgbClr val="35B3B8"/>
                </a:solidFill>
                <a:latin typeface="Century Gothic"/>
                <a:cs typeface="Century Gothic"/>
              </a:rPr>
              <a:t> per il turismo culturale sostenibile</a:t>
            </a:r>
          </a:p>
          <a:p>
            <a:pPr marL="7938" indent="0">
              <a:buNone/>
            </a:pPr>
            <a:endParaRPr lang="it-IT" b="0" dirty="0" smtClean="0">
              <a:latin typeface="Century Gothic"/>
              <a:cs typeface="Century Gothic"/>
            </a:endParaRPr>
          </a:p>
          <a:p>
            <a:r>
              <a:rPr lang="it-IT" b="0" dirty="0" smtClean="0">
                <a:latin typeface="Century Gothic"/>
                <a:cs typeface="Century Gothic"/>
              </a:rPr>
              <a:t>Alba </a:t>
            </a:r>
            <a:r>
              <a:rPr lang="it-IT" b="0" dirty="0">
                <a:latin typeface="Century Gothic"/>
                <a:cs typeface="Century Gothic"/>
              </a:rPr>
              <a:t>Iulia </a:t>
            </a:r>
            <a:r>
              <a:rPr lang="it-IT" b="0" dirty="0" smtClean="0">
                <a:latin typeface="Century Gothic"/>
                <a:cs typeface="Century Gothic"/>
              </a:rPr>
              <a:t>ha costruito un approccio di </a:t>
            </a:r>
            <a:r>
              <a:rPr lang="it-IT" b="0" dirty="0" err="1" smtClean="0">
                <a:latin typeface="Century Gothic"/>
                <a:cs typeface="Century Gothic"/>
              </a:rPr>
              <a:t>branding</a:t>
            </a:r>
            <a:r>
              <a:rPr lang="it-IT" b="0" dirty="0" smtClean="0">
                <a:latin typeface="Century Gothic"/>
                <a:cs typeface="Century Gothic"/>
              </a:rPr>
              <a:t> integrato, direttamente collegato al processo di pianificazione strategica della città. </a:t>
            </a:r>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36</a:t>
            </a:fld>
            <a:endParaRPr lang="fr-FR" dirty="0"/>
          </a:p>
        </p:txBody>
      </p:sp>
      <p:pic>
        <p:nvPicPr>
          <p:cNvPr id="6" name="Immagine 5" descr="Piazza-IV-Novembre-770x4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112" y="2274700"/>
            <a:ext cx="4219221" cy="2725609"/>
          </a:xfrm>
          <a:prstGeom prst="rect">
            <a:avLst/>
          </a:prstGeom>
        </p:spPr>
      </p:pic>
    </p:spTree>
    <p:extLst>
      <p:ext uri="{BB962C8B-B14F-4D97-AF65-F5344CB8AC3E}">
        <p14:creationId xmlns:p14="http://schemas.microsoft.com/office/powerpoint/2010/main" val="3054195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0" y="1357734"/>
            <a:ext cx="7704000" cy="492443"/>
          </a:xfrm>
        </p:spPr>
        <p:txBody>
          <a:bodyPr/>
          <a:lstStyle/>
          <a:p>
            <a:r>
              <a:rPr lang="en-US" dirty="0" err="1" smtClean="0">
                <a:solidFill>
                  <a:schemeClr val="accent1"/>
                </a:solidFill>
              </a:rPr>
              <a:t>BeePathNet</a:t>
            </a:r>
            <a:r>
              <a:rPr lang="en-US" dirty="0" smtClean="0">
                <a:solidFill>
                  <a:schemeClr val="accent1"/>
                </a:solidFill>
              </a:rPr>
              <a:t>, Cesena</a:t>
            </a:r>
            <a:endParaRPr lang="en-US" dirty="0">
              <a:solidFill>
                <a:schemeClr val="accent1"/>
              </a:solidFill>
            </a:endParaRPr>
          </a:p>
        </p:txBody>
      </p:sp>
      <p:sp>
        <p:nvSpPr>
          <p:cNvPr id="3" name="Segnaposto testo 2"/>
          <p:cNvSpPr>
            <a:spLocks noGrp="1"/>
          </p:cNvSpPr>
          <p:nvPr>
            <p:ph type="body" sz="quarter" idx="13"/>
          </p:nvPr>
        </p:nvSpPr>
        <p:spPr>
          <a:xfrm>
            <a:off x="479162" y="2738883"/>
            <a:ext cx="5037333" cy="3186677"/>
          </a:xfrm>
        </p:spPr>
        <p:txBody>
          <a:bodyPr>
            <a:normAutofit/>
          </a:bodyPr>
          <a:lstStyle/>
          <a:p>
            <a:r>
              <a:rPr lang="it-IT" b="0" dirty="0">
                <a:latin typeface="Century Gothic"/>
                <a:cs typeface="Century Gothic"/>
              </a:rPr>
              <a:t>Cesena lavorerà sul modello di </a:t>
            </a:r>
            <a:r>
              <a:rPr lang="it-IT" b="0" dirty="0">
                <a:solidFill>
                  <a:srgbClr val="35B3B8"/>
                </a:solidFill>
                <a:latin typeface="Century Gothic"/>
                <a:cs typeface="Century Gothic"/>
              </a:rPr>
              <a:t>apicultura urbana </a:t>
            </a:r>
            <a:r>
              <a:rPr lang="it-IT" b="0" dirty="0">
                <a:latin typeface="Century Gothic"/>
                <a:cs typeface="Century Gothic"/>
              </a:rPr>
              <a:t>promosso da </a:t>
            </a:r>
            <a:r>
              <a:rPr lang="it-IT" b="0" dirty="0" smtClean="0">
                <a:latin typeface="Century Gothic"/>
                <a:cs typeface="Century Gothic"/>
              </a:rPr>
              <a:t>Lubiana </a:t>
            </a:r>
          </a:p>
          <a:p>
            <a:r>
              <a:rPr lang="it-IT" b="0" dirty="0" smtClean="0">
                <a:latin typeface="Century Gothic"/>
                <a:cs typeface="Century Gothic"/>
              </a:rPr>
              <a:t>Percorso disegnato perché i visitatori capiscano l’importanza delle api per la sostenibilità delle città e per la nostra sopravvivenza</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37</a:t>
            </a:fld>
            <a:endParaRPr lang="fr-FR" dirty="0"/>
          </a:p>
        </p:txBody>
      </p:sp>
      <p:pic>
        <p:nvPicPr>
          <p:cNvPr id="7" name="Immagine 6" descr="452_LJUBLJANA_PHOT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495" y="2576740"/>
            <a:ext cx="3517838" cy="2192938"/>
          </a:xfrm>
          <a:prstGeom prst="rect">
            <a:avLst/>
          </a:prstGeom>
        </p:spPr>
      </p:pic>
    </p:spTree>
    <p:extLst>
      <p:ext uri="{BB962C8B-B14F-4D97-AF65-F5344CB8AC3E}">
        <p14:creationId xmlns:p14="http://schemas.microsoft.com/office/powerpoint/2010/main" val="3124096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0" y="1357734"/>
            <a:ext cx="7704000" cy="492443"/>
          </a:xfrm>
        </p:spPr>
        <p:txBody>
          <a:bodyPr/>
          <a:lstStyle/>
          <a:p>
            <a:r>
              <a:rPr lang="en-US" dirty="0" smtClean="0">
                <a:solidFill>
                  <a:schemeClr val="accent1"/>
                </a:solidFill>
              </a:rPr>
              <a:t>Open Houses, </a:t>
            </a:r>
            <a:r>
              <a:rPr lang="en-US" dirty="0" err="1" smtClean="0">
                <a:solidFill>
                  <a:schemeClr val="accent1"/>
                </a:solidFill>
              </a:rPr>
              <a:t>Forlì</a:t>
            </a:r>
            <a:endParaRPr lang="en-US" dirty="0">
              <a:solidFill>
                <a:schemeClr val="accent1"/>
              </a:solidFill>
            </a:endParaRPr>
          </a:p>
        </p:txBody>
      </p:sp>
      <p:sp>
        <p:nvSpPr>
          <p:cNvPr id="3" name="Segnaposto testo 2"/>
          <p:cNvSpPr>
            <a:spLocks noGrp="1"/>
          </p:cNvSpPr>
          <p:nvPr>
            <p:ph type="body" sz="quarter" idx="13"/>
          </p:nvPr>
        </p:nvSpPr>
        <p:spPr>
          <a:xfrm>
            <a:off x="479162" y="2738883"/>
            <a:ext cx="4586727" cy="3186677"/>
          </a:xfrm>
        </p:spPr>
        <p:txBody>
          <a:bodyPr>
            <a:normAutofit/>
          </a:bodyPr>
          <a:lstStyle/>
          <a:p>
            <a:r>
              <a:rPr lang="it-IT" b="0" dirty="0">
                <a:latin typeface="Century Gothic"/>
                <a:cs typeface="Century Gothic"/>
              </a:rPr>
              <a:t>M</a:t>
            </a:r>
            <a:r>
              <a:rPr lang="it-IT" b="0" dirty="0" smtClean="0">
                <a:latin typeface="Century Gothic"/>
                <a:cs typeface="Century Gothic"/>
              </a:rPr>
              <a:t>odello </a:t>
            </a:r>
            <a:r>
              <a:rPr lang="it-IT" b="0" dirty="0">
                <a:latin typeface="Century Gothic"/>
                <a:cs typeface="Century Gothic"/>
              </a:rPr>
              <a:t>di festival urbano “Open </a:t>
            </a:r>
            <a:r>
              <a:rPr lang="it-IT" b="0" dirty="0" err="1">
                <a:latin typeface="Century Gothic"/>
                <a:cs typeface="Century Gothic"/>
              </a:rPr>
              <a:t>Houses</a:t>
            </a:r>
            <a:r>
              <a:rPr lang="it-IT" b="0" dirty="0">
                <a:latin typeface="Century Gothic"/>
                <a:cs typeface="Century Gothic"/>
              </a:rPr>
              <a:t>” di Budapest.</a:t>
            </a:r>
            <a:br>
              <a:rPr lang="it-IT" b="0" dirty="0">
                <a:latin typeface="Century Gothic"/>
                <a:cs typeface="Century Gothic"/>
              </a:rPr>
            </a:br>
            <a:endParaRPr lang="it-IT" b="0" dirty="0" smtClean="0">
              <a:latin typeface="Century Gothic"/>
              <a:cs typeface="Century Gothic"/>
            </a:endParaRPr>
          </a:p>
          <a:p>
            <a:r>
              <a:rPr lang="it-IT" b="0" dirty="0" smtClean="0">
                <a:latin typeface="Century Gothic"/>
                <a:cs typeface="Century Gothic"/>
              </a:rPr>
              <a:t>Un festival di comunità che celebra il patrimonio architettonico e i valori comuni </a:t>
            </a:r>
            <a:r>
              <a:rPr lang="it-IT" b="0" dirty="0">
                <a:latin typeface="Century Gothic"/>
                <a:cs typeface="Century Gothic"/>
              </a:rPr>
              <a:t>della </a:t>
            </a:r>
            <a:r>
              <a:rPr lang="it-IT" b="0" dirty="0" smtClean="0">
                <a:latin typeface="Century Gothic"/>
                <a:cs typeface="Century Gothic"/>
              </a:rPr>
              <a:t>città</a:t>
            </a:r>
          </a:p>
          <a:p>
            <a:pPr marL="7938" indent="0">
              <a:buNone/>
            </a:pP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38</a:t>
            </a:fld>
            <a:endParaRPr lang="fr-FR" dirty="0"/>
          </a:p>
        </p:txBody>
      </p:sp>
      <p:pic>
        <p:nvPicPr>
          <p:cNvPr id="6" name="Immagine 5" descr="271_budapestujbuda_phot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835" y="2534404"/>
            <a:ext cx="3947943" cy="2461056"/>
          </a:xfrm>
          <a:prstGeom prst="rect">
            <a:avLst/>
          </a:prstGeom>
        </p:spPr>
      </p:pic>
    </p:spTree>
    <p:extLst>
      <p:ext uri="{BB962C8B-B14F-4D97-AF65-F5344CB8AC3E}">
        <p14:creationId xmlns:p14="http://schemas.microsoft.com/office/powerpoint/2010/main" val="1049752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0" y="1447213"/>
            <a:ext cx="7704000" cy="492443"/>
          </a:xfrm>
        </p:spPr>
        <p:txBody>
          <a:bodyPr/>
          <a:lstStyle/>
          <a:p>
            <a:r>
              <a:rPr lang="it-IT" dirty="0" err="1" smtClean="0">
                <a:solidFill>
                  <a:schemeClr val="accent1"/>
                </a:solidFill>
              </a:rPr>
              <a:t>Com.unity.lab</a:t>
            </a:r>
            <a:r>
              <a:rPr lang="it-IT" dirty="0" smtClean="0">
                <a:solidFill>
                  <a:schemeClr val="accent1"/>
                </a:solidFill>
              </a:rPr>
              <a:t>, Bari</a:t>
            </a:r>
            <a:endParaRPr lang="en-US" dirty="0">
              <a:solidFill>
                <a:schemeClr val="accent1"/>
              </a:solidFill>
            </a:endParaRPr>
          </a:p>
        </p:txBody>
      </p:sp>
      <p:sp>
        <p:nvSpPr>
          <p:cNvPr id="3" name="Segnaposto testo 2"/>
          <p:cNvSpPr>
            <a:spLocks noGrp="1"/>
          </p:cNvSpPr>
          <p:nvPr>
            <p:ph type="body" sz="quarter" idx="13"/>
          </p:nvPr>
        </p:nvSpPr>
        <p:spPr>
          <a:xfrm>
            <a:off x="720000" y="2617007"/>
            <a:ext cx="4529333" cy="3186677"/>
          </a:xfrm>
        </p:spPr>
        <p:txBody>
          <a:bodyPr/>
          <a:lstStyle/>
          <a:p>
            <a:r>
              <a:rPr lang="it-IT" b="0" dirty="0" smtClean="0">
                <a:latin typeface="Century Gothic"/>
                <a:cs typeface="Century Gothic"/>
              </a:rPr>
              <a:t>Bari replicherà </a:t>
            </a:r>
            <a:r>
              <a:rPr lang="it-IT" b="0" dirty="0">
                <a:latin typeface="Century Gothic"/>
                <a:cs typeface="Century Gothic"/>
              </a:rPr>
              <a:t>l’azione diffusa di promozione dell’innovazione sociale realizzata da </a:t>
            </a:r>
            <a:r>
              <a:rPr lang="it-IT" b="0" dirty="0" smtClean="0">
                <a:latin typeface="Century Gothic"/>
                <a:cs typeface="Century Gothic"/>
              </a:rPr>
              <a:t>Lisbona</a:t>
            </a:r>
          </a:p>
          <a:p>
            <a:pPr marL="7938" indent="0">
              <a:buNone/>
            </a:pPr>
            <a:endParaRPr lang="it-IT" b="0" dirty="0" smtClean="0">
              <a:latin typeface="Century Gothic"/>
              <a:cs typeface="Century Gothic"/>
            </a:endParaRPr>
          </a:p>
          <a:p>
            <a:r>
              <a:rPr lang="it-IT" b="0" dirty="0" smtClean="0">
                <a:latin typeface="Century Gothic"/>
                <a:cs typeface="Century Gothic"/>
              </a:rPr>
              <a:t>Una strategia di sviluppo per quartieri e aree di intervenzione prioritaria</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39</a:t>
            </a:fld>
            <a:endParaRPr lang="fr-FR" dirty="0"/>
          </a:p>
        </p:txBody>
      </p:sp>
      <p:pic>
        <p:nvPicPr>
          <p:cNvPr id="6" name="Immagine 5" descr="54300_bari_teatro_margherita_a_bar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559" y="2391224"/>
            <a:ext cx="3736773" cy="2802580"/>
          </a:xfrm>
          <a:prstGeom prst="rect">
            <a:avLst/>
          </a:prstGeom>
        </p:spPr>
      </p:pic>
    </p:spTree>
    <p:extLst>
      <p:ext uri="{BB962C8B-B14F-4D97-AF65-F5344CB8AC3E}">
        <p14:creationId xmlns:p14="http://schemas.microsoft.com/office/powerpoint/2010/main" val="278945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a:t>
            </a:fld>
            <a:endParaRPr lang="fr-FR" dirty="0"/>
          </a:p>
        </p:txBody>
      </p:sp>
      <p:pic>
        <p:nvPicPr>
          <p:cNvPr id="3" name="Immagine 2" descr="425_UDINE_PHOTO1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66" y="1208397"/>
            <a:ext cx="8022000" cy="5000727"/>
          </a:xfrm>
          <a:prstGeom prst="rect">
            <a:avLst/>
          </a:prstGeom>
        </p:spPr>
      </p:pic>
      <p:sp>
        <p:nvSpPr>
          <p:cNvPr id="2" name="Rettangolo 1"/>
          <p:cNvSpPr/>
          <p:nvPr/>
        </p:nvSpPr>
        <p:spPr>
          <a:xfrm>
            <a:off x="3098776" y="3234809"/>
            <a:ext cx="2946448" cy="369332"/>
          </a:xfrm>
          <a:prstGeom prst="rect">
            <a:avLst/>
          </a:prstGeom>
        </p:spPr>
        <p:txBody>
          <a:bodyPr wrap="none">
            <a:spAutoFit/>
          </a:bodyPr>
          <a:lstStyle/>
          <a:p>
            <a:r>
              <a:rPr lang="it-IT"/>
              <a:t>http://urbact.eu/urbact-italia</a:t>
            </a:r>
          </a:p>
        </p:txBody>
      </p:sp>
    </p:spTree>
    <p:extLst>
      <p:ext uri="{BB962C8B-B14F-4D97-AF65-F5344CB8AC3E}">
        <p14:creationId xmlns:p14="http://schemas.microsoft.com/office/powerpoint/2010/main" val="1135990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0" y="1589844"/>
            <a:ext cx="7704000" cy="492443"/>
          </a:xfrm>
        </p:spPr>
        <p:txBody>
          <a:bodyPr/>
          <a:lstStyle/>
          <a:p>
            <a:r>
              <a:rPr lang="it-IT" dirty="0" smtClean="0">
                <a:solidFill>
                  <a:schemeClr val="accent1"/>
                </a:solidFill>
              </a:rPr>
              <a:t>Re-</a:t>
            </a:r>
            <a:r>
              <a:rPr lang="it-IT" dirty="0" err="1" smtClean="0">
                <a:solidFill>
                  <a:schemeClr val="accent1"/>
                </a:solidFill>
              </a:rPr>
              <a:t>grow</a:t>
            </a:r>
            <a:r>
              <a:rPr lang="it-IT" dirty="0" smtClean="0">
                <a:solidFill>
                  <a:schemeClr val="accent1"/>
                </a:solidFill>
              </a:rPr>
              <a:t> City, Isernia</a:t>
            </a:r>
            <a:endParaRPr lang="en-US" dirty="0">
              <a:solidFill>
                <a:schemeClr val="accent1"/>
              </a:solidFill>
            </a:endParaRPr>
          </a:p>
        </p:txBody>
      </p:sp>
      <p:sp>
        <p:nvSpPr>
          <p:cNvPr id="3" name="Segnaposto testo 2"/>
          <p:cNvSpPr>
            <a:spLocks noGrp="1"/>
          </p:cNvSpPr>
          <p:nvPr>
            <p:ph type="body" sz="quarter" idx="13"/>
          </p:nvPr>
        </p:nvSpPr>
        <p:spPr>
          <a:xfrm>
            <a:off x="720000" y="2504116"/>
            <a:ext cx="3075889" cy="3186677"/>
          </a:xfrm>
        </p:spPr>
        <p:txBody>
          <a:bodyPr/>
          <a:lstStyle/>
          <a:p>
            <a:r>
              <a:rPr lang="it-IT" b="0" dirty="0" smtClean="0">
                <a:latin typeface="Century Gothic"/>
                <a:cs typeface="Century Gothic"/>
              </a:rPr>
              <a:t>Isernia </a:t>
            </a:r>
            <a:r>
              <a:rPr lang="it-IT" b="0" dirty="0">
                <a:latin typeface="Century Gothic"/>
                <a:cs typeface="Century Gothic"/>
              </a:rPr>
              <a:t>che lavorerà </a:t>
            </a:r>
            <a:r>
              <a:rPr lang="it-IT" b="0" dirty="0" smtClean="0">
                <a:latin typeface="Century Gothic"/>
                <a:cs typeface="Century Gothic"/>
              </a:rPr>
              <a:t>sulla </a:t>
            </a:r>
            <a:r>
              <a:rPr lang="it-IT" b="0" dirty="0">
                <a:latin typeface="Century Gothic"/>
                <a:cs typeface="Century Gothic"/>
              </a:rPr>
              <a:t>rivitalizzazione dei piccoli e medi centri storici.</a:t>
            </a:r>
            <a:br>
              <a:rPr lang="it-IT" b="0" dirty="0">
                <a:latin typeface="Century Gothic"/>
                <a:cs typeface="Century Gothic"/>
              </a:rPr>
            </a:b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40</a:t>
            </a:fld>
            <a:endParaRPr lang="fr-FR" dirty="0"/>
          </a:p>
        </p:txBody>
      </p:sp>
      <p:pic>
        <p:nvPicPr>
          <p:cNvPr id="6" name="Immagine 5" descr="Isernia-Piazza_della_Repubblica-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222" y="2304388"/>
            <a:ext cx="4289778" cy="2640597"/>
          </a:xfrm>
          <a:prstGeom prst="rect">
            <a:avLst/>
          </a:prstGeom>
        </p:spPr>
      </p:pic>
    </p:spTree>
    <p:extLst>
      <p:ext uri="{BB962C8B-B14F-4D97-AF65-F5344CB8AC3E}">
        <p14:creationId xmlns:p14="http://schemas.microsoft.com/office/powerpoint/2010/main" val="1714206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5891" y="1553778"/>
            <a:ext cx="7704000" cy="492443"/>
          </a:xfrm>
        </p:spPr>
        <p:txBody>
          <a:bodyPr/>
          <a:lstStyle/>
          <a:p>
            <a:r>
              <a:rPr lang="en-US" dirty="0" smtClean="0">
                <a:solidFill>
                  <a:srgbClr val="216CA2"/>
                </a:solidFill>
              </a:rPr>
              <a:t>Bio Canteens, </a:t>
            </a:r>
            <a:r>
              <a:rPr lang="en-US" dirty="0" err="1" smtClean="0">
                <a:solidFill>
                  <a:srgbClr val="216CA2"/>
                </a:solidFill>
              </a:rPr>
              <a:t>Rosignano</a:t>
            </a:r>
            <a:r>
              <a:rPr lang="en-US" dirty="0" smtClean="0">
                <a:solidFill>
                  <a:srgbClr val="216CA2"/>
                </a:solidFill>
              </a:rPr>
              <a:t> </a:t>
            </a:r>
            <a:r>
              <a:rPr lang="en-US" dirty="0" err="1" smtClean="0">
                <a:solidFill>
                  <a:srgbClr val="216CA2"/>
                </a:solidFill>
              </a:rPr>
              <a:t>Marittimo</a:t>
            </a:r>
            <a:endParaRPr lang="en-US" dirty="0">
              <a:solidFill>
                <a:srgbClr val="216CA2"/>
              </a:solidFill>
            </a:endParaRPr>
          </a:p>
        </p:txBody>
      </p:sp>
      <p:sp>
        <p:nvSpPr>
          <p:cNvPr id="3" name="Segnaposto testo 2"/>
          <p:cNvSpPr>
            <a:spLocks noGrp="1"/>
          </p:cNvSpPr>
          <p:nvPr>
            <p:ph type="body" sz="quarter" idx="13"/>
          </p:nvPr>
        </p:nvSpPr>
        <p:spPr>
          <a:xfrm>
            <a:off x="705891" y="2786345"/>
            <a:ext cx="3922556" cy="2195006"/>
          </a:xfrm>
        </p:spPr>
        <p:txBody>
          <a:bodyPr/>
          <a:lstStyle/>
          <a:p>
            <a:r>
              <a:rPr lang="it-IT" b="0" dirty="0">
                <a:latin typeface="Century Gothic"/>
                <a:cs typeface="Century Gothic"/>
              </a:rPr>
              <a:t>Rosignano Marittimo replicherà il modello di mense con prodotti a chilometro zero testato da </a:t>
            </a:r>
            <a:r>
              <a:rPr lang="it-IT" b="0" dirty="0" err="1">
                <a:latin typeface="Century Gothic"/>
                <a:cs typeface="Century Gothic"/>
              </a:rPr>
              <a:t>Mouans</a:t>
            </a:r>
            <a:r>
              <a:rPr lang="it-IT" b="0" dirty="0">
                <a:latin typeface="Century Gothic"/>
                <a:cs typeface="Century Gothic"/>
              </a:rPr>
              <a:t> </a:t>
            </a:r>
            <a:r>
              <a:rPr lang="it-IT" b="0" dirty="0" err="1" smtClean="0">
                <a:latin typeface="Century Gothic"/>
                <a:cs typeface="Century Gothic"/>
              </a:rPr>
              <a:t>Sartoux</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41</a:t>
            </a:fld>
            <a:endParaRPr lang="fr-FR" dirty="0"/>
          </a:p>
        </p:txBody>
      </p:sp>
      <p:pic>
        <p:nvPicPr>
          <p:cNvPr id="6" name="Immagine 5" descr="rosigna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075" y="2362236"/>
            <a:ext cx="4327780" cy="2986013"/>
          </a:xfrm>
          <a:prstGeom prst="rect">
            <a:avLst/>
          </a:prstGeom>
        </p:spPr>
      </p:pic>
    </p:spTree>
    <p:extLst>
      <p:ext uri="{BB962C8B-B14F-4D97-AF65-F5344CB8AC3E}">
        <p14:creationId xmlns:p14="http://schemas.microsoft.com/office/powerpoint/2010/main" val="1970173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solidFill>
                  <a:srgbClr val="216CA2"/>
                </a:solidFill>
              </a:rPr>
              <a:t>Volunteering City, </a:t>
            </a:r>
            <a:r>
              <a:rPr lang="en-US" dirty="0" err="1" smtClean="0">
                <a:solidFill>
                  <a:srgbClr val="216CA2"/>
                </a:solidFill>
              </a:rPr>
              <a:t>Capizzi</a:t>
            </a:r>
            <a:endParaRPr lang="en-US" dirty="0">
              <a:solidFill>
                <a:srgbClr val="216CA2"/>
              </a:solidFill>
            </a:endParaRPr>
          </a:p>
        </p:txBody>
      </p:sp>
      <p:sp>
        <p:nvSpPr>
          <p:cNvPr id="3" name="Segnaposto testo 2"/>
          <p:cNvSpPr>
            <a:spLocks noGrp="1"/>
          </p:cNvSpPr>
          <p:nvPr>
            <p:ph type="body" sz="quarter" idx="13"/>
          </p:nvPr>
        </p:nvSpPr>
        <p:spPr>
          <a:xfrm>
            <a:off x="720000" y="2814569"/>
            <a:ext cx="3767333" cy="2138560"/>
          </a:xfrm>
        </p:spPr>
        <p:txBody>
          <a:bodyPr/>
          <a:lstStyle/>
          <a:p>
            <a:r>
              <a:rPr lang="it-IT" b="0" dirty="0">
                <a:latin typeface="Century Gothic"/>
                <a:cs typeface="Century Gothic"/>
              </a:rPr>
              <a:t>V</a:t>
            </a:r>
            <a:r>
              <a:rPr lang="it-IT" b="0" dirty="0" smtClean="0">
                <a:latin typeface="Century Gothic"/>
                <a:cs typeface="Century Gothic"/>
              </a:rPr>
              <a:t>olontariato </a:t>
            </a:r>
            <a:r>
              <a:rPr lang="it-IT" b="0" dirty="0">
                <a:latin typeface="Century Gothic"/>
                <a:cs typeface="Century Gothic"/>
              </a:rPr>
              <a:t>per la creazione di nuovi servizi per i </a:t>
            </a:r>
            <a:r>
              <a:rPr lang="it-IT" b="0" dirty="0" smtClean="0">
                <a:latin typeface="Century Gothic"/>
                <a:cs typeface="Century Gothic"/>
              </a:rPr>
              <a:t>residenti seguendo l’esempio della </a:t>
            </a:r>
            <a:r>
              <a:rPr lang="it-IT" b="0" dirty="0">
                <a:latin typeface="Century Gothic"/>
                <a:cs typeface="Century Gothic"/>
              </a:rPr>
              <a:t>cipriota </a:t>
            </a:r>
            <a:r>
              <a:rPr lang="it-IT" b="0" dirty="0" err="1">
                <a:latin typeface="Century Gothic"/>
                <a:cs typeface="Century Gothic"/>
              </a:rPr>
              <a:t>Athienou</a:t>
            </a:r>
            <a:r>
              <a:rPr lang="it-IT" b="0" dirty="0">
                <a:latin typeface="Century Gothic"/>
                <a:cs typeface="Century Gothic"/>
              </a:rPr>
              <a:t> </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42</a:t>
            </a:fld>
            <a:endParaRPr lang="fr-FR" dirty="0"/>
          </a:p>
        </p:txBody>
      </p:sp>
      <p:pic>
        <p:nvPicPr>
          <p:cNvPr id="6" name="Immagine 5" descr="municipio-capiz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65889" y="2713626"/>
            <a:ext cx="3809534" cy="2451175"/>
          </a:xfrm>
          <a:prstGeom prst="rect">
            <a:avLst/>
          </a:prstGeom>
        </p:spPr>
      </p:pic>
    </p:spTree>
    <p:extLst>
      <p:ext uri="{BB962C8B-B14F-4D97-AF65-F5344CB8AC3E}">
        <p14:creationId xmlns:p14="http://schemas.microsoft.com/office/powerpoint/2010/main" val="1655307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1307558"/>
            <a:ext cx="7704000" cy="984885"/>
          </a:xfrm>
        </p:spPr>
        <p:txBody>
          <a:bodyPr/>
          <a:lstStyle/>
          <a:p>
            <a:r>
              <a:rPr lang="en-US" dirty="0" smtClean="0">
                <a:solidFill>
                  <a:srgbClr val="216CA2"/>
                </a:solidFill>
              </a:rPr>
              <a:t>Music schools for social change, </a:t>
            </a:r>
            <a:r>
              <a:rPr lang="en-US" dirty="0" err="1" smtClean="0">
                <a:solidFill>
                  <a:srgbClr val="216CA2"/>
                </a:solidFill>
              </a:rPr>
              <a:t>Adelfia</a:t>
            </a:r>
            <a:endParaRPr lang="en-US" dirty="0">
              <a:solidFill>
                <a:srgbClr val="216CA2"/>
              </a:solidFill>
            </a:endParaRPr>
          </a:p>
        </p:txBody>
      </p:sp>
      <p:sp>
        <p:nvSpPr>
          <p:cNvPr id="3" name="Segnaposto testo 2"/>
          <p:cNvSpPr>
            <a:spLocks noGrp="1"/>
          </p:cNvSpPr>
          <p:nvPr>
            <p:ph type="body" sz="quarter" idx="13"/>
          </p:nvPr>
        </p:nvSpPr>
        <p:spPr>
          <a:xfrm>
            <a:off x="607111" y="2686561"/>
            <a:ext cx="3612111" cy="3186677"/>
          </a:xfrm>
        </p:spPr>
        <p:txBody>
          <a:bodyPr/>
          <a:lstStyle/>
          <a:p>
            <a:r>
              <a:rPr lang="it-IT" b="0" dirty="0" smtClean="0">
                <a:latin typeface="Century Gothic"/>
                <a:cs typeface="Century Gothic"/>
              </a:rPr>
              <a:t>Buona pratica </a:t>
            </a:r>
            <a:r>
              <a:rPr lang="it-IT" b="0" dirty="0">
                <a:latin typeface="Century Gothic"/>
                <a:cs typeface="Century Gothic"/>
              </a:rPr>
              <a:t>di orchestre giovanili in collaborazione con L’</a:t>
            </a:r>
            <a:r>
              <a:rPr lang="it-IT" b="0" dirty="0" err="1">
                <a:latin typeface="Century Gothic"/>
                <a:cs typeface="Century Gothic"/>
              </a:rPr>
              <a:t>Hospitalet</a:t>
            </a:r>
            <a:r>
              <a:rPr lang="it-IT" b="0" dirty="0">
                <a:latin typeface="Century Gothic"/>
                <a:cs typeface="Century Gothic"/>
              </a:rPr>
              <a:t> con l’istituzione di scuole di musica </a:t>
            </a:r>
            <a:r>
              <a:rPr lang="it-IT" b="0" dirty="0" smtClean="0">
                <a:latin typeface="Century Gothic"/>
                <a:cs typeface="Century Gothic"/>
              </a:rPr>
              <a:t>giovanili</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43</a:t>
            </a:fld>
            <a:endParaRPr lang="fr-FR" dirty="0"/>
          </a:p>
        </p:txBody>
      </p:sp>
      <p:pic>
        <p:nvPicPr>
          <p:cNvPr id="6" name="Immagine 5" descr="209_ADELFIA_PHOT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107" y="2292443"/>
            <a:ext cx="4242226" cy="2644505"/>
          </a:xfrm>
          <a:prstGeom prst="rect">
            <a:avLst/>
          </a:prstGeom>
        </p:spPr>
      </p:pic>
    </p:spTree>
    <p:extLst>
      <p:ext uri="{BB962C8B-B14F-4D97-AF65-F5344CB8AC3E}">
        <p14:creationId xmlns:p14="http://schemas.microsoft.com/office/powerpoint/2010/main" val="1674478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26846" y="3196251"/>
            <a:ext cx="3467099" cy="2800767"/>
          </a:xfrm>
        </p:spPr>
        <p:txBody>
          <a:bodyPr/>
          <a:lstStyle/>
          <a:p>
            <a:pPr algn="ctr"/>
            <a:r>
              <a:rPr lang="en-GB" sz="2800" dirty="0" smtClean="0"/>
              <a:t>Le </a:t>
            </a:r>
            <a:r>
              <a:rPr lang="en-GB" sz="2800" dirty="0" err="1" smtClean="0"/>
              <a:t>CITTà</a:t>
            </a:r>
            <a:r>
              <a:rPr lang="en-GB" sz="2800" dirty="0" smtClean="0"/>
              <a:t> ITALIANE in action planning networks &amp; implementation networks</a:t>
            </a:r>
            <a:r>
              <a:rPr lang="en-GB" dirty="0" smtClean="0"/>
              <a:t/>
            </a:r>
            <a:br>
              <a:rPr lang="en-GB" dirty="0" smtClean="0"/>
            </a:br>
            <a:endParaRPr lang="en-GB" sz="1400" b="0" dirty="0"/>
          </a:p>
        </p:txBody>
      </p:sp>
    </p:spTree>
    <p:extLst>
      <p:ext uri="{BB962C8B-B14F-4D97-AF65-F5344CB8AC3E}">
        <p14:creationId xmlns:p14="http://schemas.microsoft.com/office/powerpoint/2010/main" val="23902645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45</a:t>
            </a:fld>
            <a:endParaRPr lang="fr-FR" dirty="0"/>
          </a:p>
        </p:txBody>
      </p:sp>
      <p:sp>
        <p:nvSpPr>
          <p:cNvPr id="6" name="Espace réservé du texte 5"/>
          <p:cNvSpPr>
            <a:spLocks noGrp="1"/>
          </p:cNvSpPr>
          <p:nvPr>
            <p:ph type="body" sz="quarter" idx="13"/>
          </p:nvPr>
        </p:nvSpPr>
        <p:spPr>
          <a:xfrm>
            <a:off x="780960" y="2345783"/>
            <a:ext cx="391863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2</a:t>
            </a:r>
            <a:r>
              <a:rPr lang="en-US" sz="2600" baseline="30000" dirty="0" smtClean="0">
                <a:latin typeface="Century Gothic" panose="020B0502020202020204" pitchFamily="34" charset="0"/>
              </a:rPr>
              <a:t>nd</a:t>
            </a:r>
            <a:r>
              <a:rPr lang="en-US" sz="2600" dirty="0" smtClean="0">
                <a:latin typeface="Century Gothic" panose="020B0502020202020204" pitchFamily="34" charset="0"/>
              </a:rPr>
              <a:t> chance Network</a:t>
            </a:r>
          </a:p>
          <a:p>
            <a:pPr>
              <a:spcAft>
                <a:spcPts val="600"/>
              </a:spcAft>
            </a:pPr>
            <a:r>
              <a:rPr lang="en-US" sz="1600" b="0" dirty="0" err="1" smtClean="0">
                <a:latin typeface="Century Gothic" panose="020B0502020202020204" pitchFamily="34" charset="0"/>
              </a:rPr>
              <a:t>Riattivazione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degli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spazi</a:t>
            </a:r>
            <a:r>
              <a:rPr lang="en-US" sz="1600" b="0" dirty="0" smtClean="0">
                <a:latin typeface="Century Gothic" panose="020B0502020202020204" pitchFamily="34" charset="0"/>
              </a:rPr>
              <a:t> in </a:t>
            </a:r>
            <a:r>
              <a:rPr lang="en-US" sz="1600" b="0" dirty="0" err="1" smtClean="0">
                <a:latin typeface="Century Gothic" panose="020B0502020202020204" pitchFamily="34" charset="0"/>
              </a:rPr>
              <a:t>disuso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centri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storici</a:t>
            </a:r>
            <a:endParaRPr lang="en-US" sz="1600" b="0" dirty="0">
              <a:latin typeface="Century Gothic" panose="020B0502020202020204" pitchFamily="34" charset="0"/>
            </a:endParaRPr>
          </a:p>
          <a:p>
            <a:pPr>
              <a:spcAft>
                <a:spcPts val="600"/>
              </a:spcAft>
            </a:pPr>
            <a:r>
              <a:rPr lang="en-US" sz="2600" dirty="0" err="1" smtClean="0">
                <a:latin typeface="Century Gothic" panose="020B0502020202020204" pitchFamily="34" charset="0"/>
              </a:rPr>
              <a:t>Urb</a:t>
            </a:r>
            <a:r>
              <a:rPr lang="en-US" sz="2600" dirty="0" smtClean="0">
                <a:latin typeface="Century Gothic" panose="020B0502020202020204" pitchFamily="34" charset="0"/>
              </a:rPr>
              <a:t>-Inclusion</a:t>
            </a:r>
          </a:p>
          <a:p>
            <a:pPr>
              <a:spcAft>
                <a:spcPts val="600"/>
              </a:spcAft>
            </a:pPr>
            <a:r>
              <a:rPr lang="en-US" sz="1600" b="0" dirty="0" err="1" smtClean="0">
                <a:latin typeface="Century Gothic" panose="020B0502020202020204" pitchFamily="34" charset="0"/>
              </a:rPr>
              <a:t>Creazione</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nuove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soluzioni</a:t>
            </a:r>
            <a:r>
              <a:rPr lang="en-US" sz="1600" b="0" dirty="0" smtClean="0">
                <a:latin typeface="Century Gothic" panose="020B0502020202020204" pitchFamily="34" charset="0"/>
              </a:rPr>
              <a:t> per </a:t>
            </a:r>
            <a:r>
              <a:rPr lang="en-US" sz="1600" b="0" dirty="0" err="1" smtClean="0">
                <a:latin typeface="Century Gothic" panose="020B0502020202020204" pitchFamily="34" charset="0"/>
              </a:rPr>
              <a:t>ridurre</a:t>
            </a:r>
            <a:r>
              <a:rPr lang="en-US" sz="1600" b="0" dirty="0" smtClean="0">
                <a:latin typeface="Century Gothic" panose="020B0502020202020204" pitchFamily="34" charset="0"/>
              </a:rPr>
              <a:t> la </a:t>
            </a:r>
            <a:r>
              <a:rPr lang="en-US" sz="1600" b="0" dirty="0" err="1" smtClean="0">
                <a:latin typeface="Century Gothic" panose="020B0502020202020204" pitchFamily="34" charset="0"/>
              </a:rPr>
              <a:t>povertà</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aree</a:t>
            </a:r>
            <a:r>
              <a:rPr lang="en-US" sz="1600" b="0" dirty="0" smtClean="0">
                <a:latin typeface="Century Gothic" panose="020B0502020202020204" pitchFamily="34" charset="0"/>
              </a:rPr>
              <a:t> urbane </a:t>
            </a:r>
            <a:r>
              <a:rPr lang="en-US" sz="1600" b="0" dirty="0" err="1" smtClean="0">
                <a:latin typeface="Century Gothic" panose="020B0502020202020204" pitchFamily="34" charset="0"/>
              </a:rPr>
              <a:t>degradate</a:t>
            </a:r>
            <a:endParaRPr lang="en-US" sz="1600" b="0" dirty="0" smtClean="0">
              <a:latin typeface="Century Gothic" panose="020B0502020202020204" pitchFamily="34" charset="0"/>
            </a:endParaRPr>
          </a:p>
          <a:p>
            <a:pPr>
              <a:spcAft>
                <a:spcPts val="600"/>
              </a:spcAft>
              <a:buClr>
                <a:schemeClr val="bg1"/>
              </a:buClr>
              <a:buNone/>
            </a:pPr>
            <a:endParaRPr lang="en-US" sz="1600" b="0" dirty="0" smtClean="0">
              <a:solidFill>
                <a:srgbClr val="35B3B8"/>
              </a:solidFill>
              <a:latin typeface="Century Gothic" panose="020B0502020202020204" pitchFamily="34" charset="0"/>
            </a:endParaRPr>
          </a:p>
          <a:p>
            <a:pPr>
              <a:spcAft>
                <a:spcPts val="600"/>
              </a:spcAft>
              <a:buClr>
                <a:schemeClr val="bg1"/>
              </a:buClr>
              <a:buNone/>
            </a:pPr>
            <a:endParaRPr lang="en-US" sz="2600" dirty="0" smtClean="0">
              <a:solidFill>
                <a:srgbClr val="35B3B8"/>
              </a:solidFill>
              <a:latin typeface="Century Gothic" panose="020B0502020202020204" pitchFamily="34" charset="0"/>
            </a:endParaRP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smtClean="0">
                <a:solidFill>
                  <a:schemeClr val="accent1"/>
                </a:solidFill>
                <a:latin typeface="Century Gothic" panose="020B0502020202020204" pitchFamily="34" charset="0"/>
              </a:rPr>
              <a:t>Napoli</a:t>
            </a:r>
            <a:endParaRPr lang="en-US" sz="4000" b="0" dirty="0">
              <a:solidFill>
                <a:schemeClr val="accent1"/>
              </a:solidFill>
              <a:latin typeface="Century Gothic" panose="020B0502020202020204" pitchFamily="34" charset="0"/>
            </a:endParaRPr>
          </a:p>
        </p:txBody>
      </p:sp>
      <p:pic>
        <p:nvPicPr>
          <p:cNvPr id="13320" name="Picture 8" descr="Second chance logo"/>
          <p:cNvPicPr>
            <a:picLocks noChangeAspect="1" noChangeArrowheads="1"/>
          </p:cNvPicPr>
          <p:nvPr/>
        </p:nvPicPr>
        <p:blipFill>
          <a:blip r:embed="rId3"/>
          <a:srcRect/>
          <a:stretch>
            <a:fillRect/>
          </a:stretch>
        </p:blipFill>
        <p:spPr bwMode="auto">
          <a:xfrm>
            <a:off x="6039293" y="4664924"/>
            <a:ext cx="1722474" cy="1156756"/>
          </a:xfrm>
          <a:prstGeom prst="rect">
            <a:avLst/>
          </a:prstGeom>
          <a:noFill/>
        </p:spPr>
      </p:pic>
      <p:pic>
        <p:nvPicPr>
          <p:cNvPr id="13321" name="Picture 9"/>
          <p:cNvPicPr>
            <a:picLocks noChangeAspect="1" noChangeArrowheads="1"/>
          </p:cNvPicPr>
          <p:nvPr/>
        </p:nvPicPr>
        <p:blipFill>
          <a:blip r:embed="rId4"/>
          <a:srcRect/>
          <a:stretch>
            <a:fillRect/>
          </a:stretch>
        </p:blipFill>
        <p:spPr bwMode="auto">
          <a:xfrm>
            <a:off x="4880343" y="1601529"/>
            <a:ext cx="4108269" cy="2885411"/>
          </a:xfrm>
          <a:prstGeom prst="rect">
            <a:avLst/>
          </a:prstGeom>
          <a:noFill/>
          <a:ln w="9525">
            <a:noFill/>
            <a:miter lim="800000"/>
            <a:headEnd/>
            <a:tailEnd/>
          </a:ln>
        </p:spPr>
      </p:pic>
    </p:spTree>
    <p:extLst>
      <p:ext uri="{BB962C8B-B14F-4D97-AF65-F5344CB8AC3E}">
        <p14:creationId xmlns:p14="http://schemas.microsoft.com/office/powerpoint/2010/main" val="1340416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46</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INTERACTIVE CITIES</a:t>
            </a:r>
          </a:p>
          <a:p>
            <a:pPr marL="7938" indent="0">
              <a:spcAft>
                <a:spcPts val="600"/>
              </a:spcAft>
              <a:buNone/>
            </a:pPr>
            <a:r>
              <a:rPr lang="en-US" sz="1600" b="0" dirty="0" smtClean="0">
                <a:latin typeface="Century Gothic" panose="020B0502020202020204" pitchFamily="34" charset="0"/>
              </a:rPr>
              <a:t>Il </a:t>
            </a:r>
            <a:r>
              <a:rPr lang="en-US" sz="1600" b="0" dirty="0" err="1" smtClean="0">
                <a:latin typeface="Century Gothic" panose="020B0502020202020204" pitchFamily="34" charset="0"/>
              </a:rPr>
              <a:t>digitale</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i</a:t>
            </a:r>
            <a:r>
              <a:rPr lang="en-US" sz="1600" b="0" dirty="0" smtClean="0">
                <a:latin typeface="Century Gothic" panose="020B0502020202020204" pitchFamily="34" charset="0"/>
              </a:rPr>
              <a:t> social come </a:t>
            </a:r>
            <a:r>
              <a:rPr lang="en-US" sz="1600" b="0" dirty="0" err="1" smtClean="0">
                <a:latin typeface="Century Gothic" panose="020B0502020202020204" pitchFamily="34" charset="0"/>
              </a:rPr>
              <a:t>strumenti</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miglioramento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della</a:t>
            </a:r>
            <a:r>
              <a:rPr lang="en-US" sz="1600" b="0" dirty="0" smtClean="0">
                <a:latin typeface="Century Gothic" panose="020B0502020202020204" pitchFamily="34" charset="0"/>
              </a:rPr>
              <a:t> governance </a:t>
            </a:r>
            <a:r>
              <a:rPr lang="en-US" sz="1600" b="0" dirty="0" err="1" smtClean="0">
                <a:latin typeface="Century Gothic" panose="020B0502020202020204" pitchFamily="34" charset="0"/>
              </a:rPr>
              <a:t>urbana</a:t>
            </a:r>
            <a:endParaRPr lang="en-US" sz="1600" b="0" dirty="0" smtClean="0">
              <a:latin typeface="Century Gothic" panose="020B0502020202020204" pitchFamily="34" charset="0"/>
            </a:endParaRPr>
          </a:p>
          <a:p>
            <a:pPr>
              <a:spcAft>
                <a:spcPts val="600"/>
              </a:spcAft>
            </a:pPr>
            <a:r>
              <a:rPr lang="en-US" sz="2600" dirty="0" smtClean="0">
                <a:latin typeface="Century Gothic" panose="020B0502020202020204" pitchFamily="34" charset="0"/>
              </a:rPr>
              <a:t>Gen-Y City</a:t>
            </a:r>
          </a:p>
          <a:p>
            <a:pPr marL="7938" indent="0">
              <a:spcAft>
                <a:spcPts val="600"/>
              </a:spcAft>
              <a:buNone/>
            </a:pPr>
            <a:r>
              <a:rPr lang="en-US" sz="1600" b="0" dirty="0" err="1" smtClean="0">
                <a:latin typeface="Century Gothic" panose="020B0502020202020204" pitchFamily="34" charset="0"/>
              </a:rPr>
              <a:t>Opportunità</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dai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settori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culturali</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creativi</a:t>
            </a:r>
            <a:r>
              <a:rPr lang="en-US" sz="1600" b="0" dirty="0" smtClean="0">
                <a:latin typeface="Century Gothic" panose="020B0502020202020204" pitchFamily="34" charset="0"/>
              </a:rPr>
              <a:t> per </a:t>
            </a:r>
            <a:r>
              <a:rPr lang="en-US" sz="1600" b="0" dirty="0" err="1" smtClean="0">
                <a:latin typeface="Century Gothic" panose="020B0502020202020204" pitchFamily="34" charset="0"/>
              </a:rPr>
              <a:t>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millenials</a:t>
            </a:r>
            <a:endParaRPr lang="en-US" sz="2600" b="0" dirty="0" smtClean="0">
              <a:latin typeface="Century Gothic" panose="020B0502020202020204" pitchFamily="34" charset="0"/>
            </a:endParaRPr>
          </a:p>
          <a:p>
            <a:pPr>
              <a:spcAft>
                <a:spcPts val="600"/>
              </a:spcAft>
            </a:pPr>
            <a:r>
              <a:rPr lang="en-US" sz="2600" dirty="0" smtClean="0">
                <a:latin typeface="Century Gothic" panose="020B0502020202020204" pitchFamily="34" charset="0"/>
              </a:rPr>
              <a:t>2</a:t>
            </a:r>
            <a:r>
              <a:rPr lang="en-US" sz="2600" baseline="30000" dirty="0" smtClean="0">
                <a:latin typeface="Century Gothic" panose="020B0502020202020204" pitchFamily="34" charset="0"/>
              </a:rPr>
              <a:t>nd</a:t>
            </a:r>
            <a:r>
              <a:rPr lang="en-US" sz="2600" dirty="0" smtClean="0">
                <a:latin typeface="Century Gothic" panose="020B0502020202020204" pitchFamily="34" charset="0"/>
              </a:rPr>
              <a:t> Chance</a:t>
            </a:r>
          </a:p>
          <a:p>
            <a:pPr>
              <a:spcAft>
                <a:spcPts val="600"/>
              </a:spcAft>
            </a:pPr>
            <a:endParaRPr lang="en-US" sz="2600" dirty="0" smtClean="0">
              <a:solidFill>
                <a:srgbClr val="35B3B8"/>
              </a:solidFill>
              <a:latin typeface="Century Gothic" panose="020B0502020202020204" pitchFamily="34" charset="0"/>
            </a:endParaRP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chemeClr val="accent1"/>
                </a:solidFill>
                <a:latin typeface="Century Gothic" panose="020B0502020202020204" pitchFamily="34" charset="0"/>
              </a:rPr>
              <a:t>       </a:t>
            </a:r>
            <a:r>
              <a:rPr lang="en-US" sz="4000" dirty="0" err="1" smtClean="0">
                <a:solidFill>
                  <a:schemeClr val="accent1"/>
                </a:solidFill>
                <a:latin typeface="Century Gothic" panose="020B0502020202020204" pitchFamily="34" charset="0"/>
              </a:rPr>
              <a:t>Genova</a:t>
            </a:r>
            <a:endParaRPr lang="en-US" sz="4000" b="0" dirty="0">
              <a:solidFill>
                <a:schemeClr val="accent1"/>
              </a:solidFill>
              <a:latin typeface="Century Gothic" panose="020B0502020202020204" pitchFamily="34" charset="0"/>
            </a:endParaRPr>
          </a:p>
        </p:txBody>
      </p:sp>
      <p:pic>
        <p:nvPicPr>
          <p:cNvPr id="37890" name="Picture 2" descr="Risultati immagini per genova"/>
          <p:cNvPicPr>
            <a:picLocks noChangeAspect="1" noChangeArrowheads="1"/>
          </p:cNvPicPr>
          <p:nvPr/>
        </p:nvPicPr>
        <p:blipFill>
          <a:blip r:embed="rId3"/>
          <a:srcRect/>
          <a:stretch>
            <a:fillRect/>
          </a:stretch>
        </p:blipFill>
        <p:spPr bwMode="auto">
          <a:xfrm>
            <a:off x="4699591" y="1777297"/>
            <a:ext cx="4146697" cy="2647507"/>
          </a:xfrm>
          <a:prstGeom prst="rect">
            <a:avLst/>
          </a:prstGeom>
          <a:noFill/>
        </p:spPr>
      </p:pic>
      <p:pic>
        <p:nvPicPr>
          <p:cNvPr id="37892" name="Picture 4" descr="INTERACTIVE CITIES logo"/>
          <p:cNvPicPr>
            <a:picLocks noChangeAspect="1" noChangeArrowheads="1"/>
          </p:cNvPicPr>
          <p:nvPr/>
        </p:nvPicPr>
        <p:blipFill>
          <a:blip r:embed="rId4"/>
          <a:srcRect/>
          <a:stretch>
            <a:fillRect/>
          </a:stretch>
        </p:blipFill>
        <p:spPr bwMode="auto">
          <a:xfrm>
            <a:off x="4699591" y="4569231"/>
            <a:ext cx="843886" cy="949067"/>
          </a:xfrm>
          <a:prstGeom prst="rect">
            <a:avLst/>
          </a:prstGeom>
          <a:noFill/>
        </p:spPr>
      </p:pic>
      <p:pic>
        <p:nvPicPr>
          <p:cNvPr id="37894" name="Picture 6" descr="Gen-Y City logo"/>
          <p:cNvPicPr>
            <a:picLocks noChangeAspect="1" noChangeArrowheads="1"/>
          </p:cNvPicPr>
          <p:nvPr/>
        </p:nvPicPr>
        <p:blipFill>
          <a:blip r:embed="rId5"/>
          <a:srcRect/>
          <a:stretch>
            <a:fillRect/>
          </a:stretch>
        </p:blipFill>
        <p:spPr bwMode="auto">
          <a:xfrm>
            <a:off x="5792224" y="4569231"/>
            <a:ext cx="1618669" cy="791994"/>
          </a:xfrm>
          <a:prstGeom prst="rect">
            <a:avLst/>
          </a:prstGeom>
          <a:noFill/>
        </p:spPr>
      </p:pic>
      <p:pic>
        <p:nvPicPr>
          <p:cNvPr id="37896" name="Picture 8" descr="Second chance logo"/>
          <p:cNvPicPr>
            <a:picLocks noChangeAspect="1" noChangeArrowheads="1"/>
          </p:cNvPicPr>
          <p:nvPr/>
        </p:nvPicPr>
        <p:blipFill>
          <a:blip r:embed="rId6"/>
          <a:srcRect/>
          <a:stretch>
            <a:fillRect/>
          </a:stretch>
        </p:blipFill>
        <p:spPr bwMode="auto">
          <a:xfrm>
            <a:off x="7585115" y="4569231"/>
            <a:ext cx="1403498" cy="949067"/>
          </a:xfrm>
          <a:prstGeom prst="rect">
            <a:avLst/>
          </a:prstGeom>
          <a:noFill/>
        </p:spPr>
      </p:pic>
    </p:spTree>
    <p:extLst>
      <p:ext uri="{BB962C8B-B14F-4D97-AF65-F5344CB8AC3E}">
        <p14:creationId xmlns:p14="http://schemas.microsoft.com/office/powerpoint/2010/main" val="2317305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1" y="1605115"/>
            <a:ext cx="7704000" cy="553998"/>
          </a:xfrm>
        </p:spPr>
        <p:txBody>
          <a:bodyPr/>
          <a:lstStyle/>
          <a:p>
            <a:r>
              <a:rPr lang="en-US" sz="3600" dirty="0" smtClean="0">
                <a:solidFill>
                  <a:schemeClr val="accent1"/>
                </a:solidFill>
              </a:rPr>
              <a:t>Milano</a:t>
            </a:r>
            <a:endParaRPr lang="en-US" sz="3600" dirty="0">
              <a:solidFill>
                <a:schemeClr val="accent1"/>
              </a:solidFill>
            </a:endParaRPr>
          </a:p>
        </p:txBody>
      </p:sp>
      <p:sp>
        <p:nvSpPr>
          <p:cNvPr id="3" name="Segnaposto testo 2"/>
          <p:cNvSpPr>
            <a:spLocks noGrp="1"/>
          </p:cNvSpPr>
          <p:nvPr>
            <p:ph type="body" sz="quarter" idx="13"/>
          </p:nvPr>
        </p:nvSpPr>
        <p:spPr>
          <a:xfrm>
            <a:off x="720001" y="2814568"/>
            <a:ext cx="3598000" cy="3186677"/>
          </a:xfrm>
        </p:spPr>
        <p:txBody>
          <a:bodyPr/>
          <a:lstStyle/>
          <a:p>
            <a:r>
              <a:rPr lang="it-IT" sz="2400" dirty="0" smtClean="0">
                <a:latin typeface="Century Gothic"/>
                <a:cs typeface="Century Gothic"/>
              </a:rPr>
              <a:t>Il network </a:t>
            </a:r>
            <a:r>
              <a:rPr lang="it-IT" sz="2400" dirty="0" err="1" smtClean="0">
                <a:latin typeface="Century Gothic"/>
                <a:cs typeface="Century Gothic"/>
              </a:rPr>
              <a:t>BoostInno</a:t>
            </a:r>
            <a:endParaRPr lang="it-IT" sz="2400" dirty="0">
              <a:latin typeface="Century Gothic"/>
              <a:cs typeface="Century Gothic"/>
            </a:endParaRPr>
          </a:p>
          <a:p>
            <a:pPr marL="7938" indent="0">
              <a:buNone/>
            </a:pPr>
            <a:r>
              <a:rPr lang="it-IT" b="0" dirty="0" smtClean="0">
                <a:latin typeface="Century Gothic"/>
                <a:cs typeface="Century Gothic"/>
              </a:rPr>
              <a:t>Una strategia urbana per l’innovazione sociale</a:t>
            </a:r>
            <a:endParaRPr lang="it-IT" b="0" dirty="0">
              <a:latin typeface="Century Gothic"/>
              <a:cs typeface="Century Gothic"/>
            </a:endParaRPr>
          </a:p>
          <a:p>
            <a:pPr marL="7938" indent="0">
              <a:buNone/>
            </a:pPr>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47</a:t>
            </a:fld>
            <a:endParaRPr lang="fr-FR" dirty="0"/>
          </a:p>
        </p:txBody>
      </p:sp>
      <p:pic>
        <p:nvPicPr>
          <p:cNvPr id="6" name="Immagine 5" descr="boost_inno_logo_pozi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335" y="5089653"/>
            <a:ext cx="3048000" cy="863600"/>
          </a:xfrm>
          <a:prstGeom prst="rect">
            <a:avLst/>
          </a:prstGeom>
        </p:spPr>
      </p:pic>
      <p:pic>
        <p:nvPicPr>
          <p:cNvPr id="7" name="Immagine 6" descr="mil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666" y="1960338"/>
            <a:ext cx="4097161" cy="3072871"/>
          </a:xfrm>
          <a:prstGeom prst="rect">
            <a:avLst/>
          </a:prstGeom>
        </p:spPr>
      </p:pic>
    </p:spTree>
    <p:extLst>
      <p:ext uri="{BB962C8B-B14F-4D97-AF65-F5344CB8AC3E}">
        <p14:creationId xmlns:p14="http://schemas.microsoft.com/office/powerpoint/2010/main" val="15678354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48</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ARRIVAL CITIES</a:t>
            </a:r>
          </a:p>
          <a:p>
            <a:pPr marL="7938" indent="0" algn="just">
              <a:spcAft>
                <a:spcPts val="600"/>
              </a:spcAft>
              <a:buNone/>
            </a:pPr>
            <a:r>
              <a:rPr lang="en-US" sz="1500" b="0" dirty="0" err="1" smtClean="0">
                <a:latin typeface="Century Gothic" panose="020B0502020202020204" pitchFamily="34" charset="0"/>
              </a:rPr>
              <a:t>Gestione</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dei</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rapidi</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cambiamenti</a:t>
            </a:r>
            <a:r>
              <a:rPr lang="en-US" sz="1500" b="0" dirty="0" smtClean="0">
                <a:latin typeface="Century Gothic" panose="020B0502020202020204" pitchFamily="34" charset="0"/>
              </a:rPr>
              <a:t> di </a:t>
            </a:r>
            <a:r>
              <a:rPr lang="en-US" sz="1500" b="0" dirty="0" err="1" smtClean="0">
                <a:latin typeface="Century Gothic" panose="020B0502020202020204" pitchFamily="34" charset="0"/>
              </a:rPr>
              <a:t>popolazione</a:t>
            </a:r>
            <a:r>
              <a:rPr lang="en-US" sz="1500" b="0" dirty="0" smtClean="0">
                <a:latin typeface="Century Gothic" panose="020B0502020202020204" pitchFamily="34" charset="0"/>
              </a:rPr>
              <a:t> in </a:t>
            </a:r>
            <a:r>
              <a:rPr lang="en-US" sz="1500" b="0" dirty="0" err="1" smtClean="0">
                <a:latin typeface="Century Gothic" panose="020B0502020202020204" pitchFamily="34" charset="0"/>
              </a:rPr>
              <a:t>seguito</a:t>
            </a:r>
            <a:r>
              <a:rPr lang="en-US" sz="1500" b="0" dirty="0" smtClean="0">
                <a:latin typeface="Century Gothic" panose="020B0502020202020204" pitchFamily="34" charset="0"/>
              </a:rPr>
              <a:t> a </a:t>
            </a:r>
            <a:r>
              <a:rPr lang="en-US" sz="1500" b="0" dirty="0" err="1" smtClean="0">
                <a:latin typeface="Century Gothic" panose="020B0502020202020204" pitchFamily="34" charset="0"/>
              </a:rPr>
              <a:t>migrazioni</a:t>
            </a:r>
            <a:r>
              <a:rPr lang="en-US" sz="1500" b="0" dirty="0" smtClean="0">
                <a:latin typeface="Century Gothic" panose="020B0502020202020204" pitchFamily="34" charset="0"/>
              </a:rPr>
              <a:t> e </a:t>
            </a:r>
            <a:r>
              <a:rPr lang="en-US" sz="1500" b="0" dirty="0" err="1" smtClean="0">
                <a:latin typeface="Century Gothic" panose="020B0502020202020204" pitchFamily="34" charset="0"/>
              </a:rPr>
              <a:t>accoglienza</a:t>
            </a:r>
            <a:r>
              <a:rPr lang="en-US" sz="1500" b="0" dirty="0" smtClean="0">
                <a:latin typeface="Century Gothic" panose="020B0502020202020204" pitchFamily="34" charset="0"/>
              </a:rPr>
              <a:t> di </a:t>
            </a:r>
            <a:r>
              <a:rPr lang="en-US" sz="1500" b="0" dirty="0" err="1" smtClean="0">
                <a:latin typeface="Century Gothic" panose="020B0502020202020204" pitchFamily="34" charset="0"/>
              </a:rPr>
              <a:t>rifugiati</a:t>
            </a:r>
            <a:r>
              <a:rPr lang="en-US" sz="1500" b="0" dirty="0" smtClean="0">
                <a:latin typeface="Century Gothic" panose="020B0502020202020204" pitchFamily="34" charset="0"/>
              </a:rPr>
              <a:t> e </a:t>
            </a:r>
            <a:r>
              <a:rPr lang="en-US" sz="1500" b="0" dirty="0" err="1" smtClean="0">
                <a:latin typeface="Century Gothic" panose="020B0502020202020204" pitchFamily="34" charset="0"/>
              </a:rPr>
              <a:t>richiedenti</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asilo</a:t>
            </a:r>
            <a:endParaRPr lang="en-US" sz="2600" b="0" dirty="0" smtClean="0">
              <a:latin typeface="Century Gothic" panose="020B0502020202020204" pitchFamily="34" charset="0"/>
            </a:endParaRP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0" y="1514485"/>
            <a:ext cx="7249395" cy="615553"/>
          </a:xfrm>
        </p:spPr>
        <p:txBody>
          <a:bodyPr/>
          <a:lstStyle/>
          <a:p>
            <a:r>
              <a:rPr lang="en-US" sz="4000" dirty="0" smtClean="0">
                <a:solidFill>
                  <a:srgbClr val="C4007B"/>
                </a:solidFill>
                <a:latin typeface="Century Gothic" panose="020B0502020202020204" pitchFamily="34" charset="0"/>
              </a:rPr>
              <a:t>       </a:t>
            </a:r>
            <a:r>
              <a:rPr lang="en-US" sz="4000" dirty="0" smtClean="0">
                <a:solidFill>
                  <a:srgbClr val="216CA2"/>
                </a:solidFill>
                <a:latin typeface="Century Gothic" panose="020B0502020202020204" pitchFamily="34" charset="0"/>
              </a:rPr>
              <a:t>Messina</a:t>
            </a:r>
            <a:endParaRPr lang="en-US" sz="4000" b="0" dirty="0">
              <a:solidFill>
                <a:srgbClr val="216CA2"/>
              </a:solidFill>
              <a:latin typeface="Century Gothic" panose="020B0502020202020204" pitchFamily="34" charset="0"/>
            </a:endParaRPr>
          </a:p>
        </p:txBody>
      </p:sp>
      <p:pic>
        <p:nvPicPr>
          <p:cNvPr id="39938" name="Picture 2" descr="Risultati immagini per messina"/>
          <p:cNvPicPr>
            <a:picLocks noChangeAspect="1" noChangeArrowheads="1"/>
          </p:cNvPicPr>
          <p:nvPr/>
        </p:nvPicPr>
        <p:blipFill>
          <a:blip r:embed="rId3"/>
          <a:srcRect/>
          <a:stretch>
            <a:fillRect/>
          </a:stretch>
        </p:blipFill>
        <p:spPr bwMode="auto">
          <a:xfrm>
            <a:off x="4891905" y="2059878"/>
            <a:ext cx="4096708" cy="3006219"/>
          </a:xfrm>
          <a:prstGeom prst="rect">
            <a:avLst/>
          </a:prstGeom>
          <a:noFill/>
        </p:spPr>
      </p:pic>
      <p:pic>
        <p:nvPicPr>
          <p:cNvPr id="39940" name="Picture 4" descr="Logo of arrival cities"/>
          <p:cNvPicPr>
            <a:picLocks noChangeAspect="1" noChangeArrowheads="1"/>
          </p:cNvPicPr>
          <p:nvPr/>
        </p:nvPicPr>
        <p:blipFill>
          <a:blip r:embed="rId4"/>
          <a:srcRect/>
          <a:stretch>
            <a:fillRect/>
          </a:stretch>
        </p:blipFill>
        <p:spPr bwMode="auto">
          <a:xfrm>
            <a:off x="1597895" y="4440554"/>
            <a:ext cx="1333500" cy="1381126"/>
          </a:xfrm>
          <a:prstGeom prst="rect">
            <a:avLst/>
          </a:prstGeom>
          <a:noFill/>
        </p:spPr>
      </p:pic>
    </p:spTree>
    <p:extLst>
      <p:ext uri="{BB962C8B-B14F-4D97-AF65-F5344CB8AC3E}">
        <p14:creationId xmlns:p14="http://schemas.microsoft.com/office/powerpoint/2010/main" val="3650984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1738445"/>
            <a:ext cx="7704000" cy="553998"/>
          </a:xfrm>
        </p:spPr>
        <p:txBody>
          <a:bodyPr/>
          <a:lstStyle/>
          <a:p>
            <a:r>
              <a:rPr lang="en-US" sz="3600" dirty="0" smtClean="0">
                <a:solidFill>
                  <a:srgbClr val="216CA2"/>
                </a:solidFill>
              </a:rPr>
              <a:t>Torino</a:t>
            </a:r>
            <a:endParaRPr lang="en-US" sz="3600" dirty="0">
              <a:solidFill>
                <a:srgbClr val="216CA2"/>
              </a:solidFill>
            </a:endParaRPr>
          </a:p>
        </p:txBody>
      </p:sp>
      <p:sp>
        <p:nvSpPr>
          <p:cNvPr id="3" name="Segnaposto testo 2"/>
          <p:cNvSpPr>
            <a:spLocks noGrp="1"/>
          </p:cNvSpPr>
          <p:nvPr>
            <p:ph type="body" sz="quarter" idx="13"/>
          </p:nvPr>
        </p:nvSpPr>
        <p:spPr>
          <a:xfrm>
            <a:off x="360001" y="2772841"/>
            <a:ext cx="3647556" cy="3186677"/>
          </a:xfrm>
        </p:spPr>
        <p:txBody>
          <a:bodyPr/>
          <a:lstStyle/>
          <a:p>
            <a:r>
              <a:rPr lang="it-IT" sz="2400" dirty="0" err="1" smtClean="0">
                <a:latin typeface="Century Gothic"/>
                <a:cs typeface="Century Gothic"/>
              </a:rPr>
              <a:t>BoostInno</a:t>
            </a:r>
            <a:endParaRPr lang="it-IT" sz="2400" dirty="0">
              <a:latin typeface="Century Gothic"/>
              <a:cs typeface="Century Gothic"/>
            </a:endParaRPr>
          </a:p>
          <a:p>
            <a:pPr marL="7938" indent="0">
              <a:buNone/>
            </a:pPr>
            <a:r>
              <a:rPr lang="it-IT" b="0" dirty="0">
                <a:latin typeface="Century Gothic"/>
                <a:cs typeface="Century Gothic"/>
              </a:rPr>
              <a:t>Una strategia urbana per l’innovazione sociale</a:t>
            </a:r>
          </a:p>
          <a:p>
            <a:r>
              <a:rPr lang="en-US" sz="2400" dirty="0" smtClean="0">
                <a:latin typeface="Century Gothic"/>
                <a:cs typeface="Century Gothic"/>
              </a:rPr>
              <a:t>InFocus</a:t>
            </a:r>
          </a:p>
          <a:p>
            <a:pPr marL="7938" indent="0">
              <a:buNone/>
            </a:pPr>
            <a:r>
              <a:rPr lang="en-US" b="0" dirty="0" smtClean="0">
                <a:latin typeface="Century Gothic"/>
                <a:cs typeface="Century Gothic"/>
              </a:rPr>
              <a:t>Smart specialization per </a:t>
            </a:r>
            <a:r>
              <a:rPr lang="en-US" b="0" dirty="0" err="1" smtClean="0">
                <a:latin typeface="Century Gothic"/>
                <a:cs typeface="Century Gothic"/>
              </a:rPr>
              <a:t>favorire</a:t>
            </a:r>
            <a:r>
              <a:rPr lang="en-US" b="0" dirty="0" smtClean="0">
                <a:latin typeface="Century Gothic"/>
                <a:cs typeface="Century Gothic"/>
              </a:rPr>
              <a:t> </a:t>
            </a:r>
            <a:r>
              <a:rPr lang="en-US" b="0" dirty="0" err="1" smtClean="0">
                <a:latin typeface="Century Gothic"/>
                <a:cs typeface="Century Gothic"/>
              </a:rPr>
              <a:t>l’attrattività</a:t>
            </a:r>
            <a:r>
              <a:rPr lang="en-US" b="0" dirty="0" smtClean="0">
                <a:latin typeface="Century Gothic"/>
                <a:cs typeface="Century Gothic"/>
              </a:rPr>
              <a:t> </a:t>
            </a:r>
            <a:r>
              <a:rPr lang="en-US" b="0" dirty="0" err="1" smtClean="0">
                <a:latin typeface="Century Gothic"/>
                <a:cs typeface="Century Gothic"/>
              </a:rPr>
              <a:t>dei</a:t>
            </a:r>
            <a:r>
              <a:rPr lang="en-US" b="0" dirty="0" smtClean="0">
                <a:latin typeface="Century Gothic"/>
                <a:cs typeface="Century Gothic"/>
              </a:rPr>
              <a:t> </a:t>
            </a:r>
            <a:r>
              <a:rPr lang="en-US" b="0" dirty="0" err="1" smtClean="0">
                <a:latin typeface="Century Gothic"/>
                <a:cs typeface="Century Gothic"/>
              </a:rPr>
              <a:t>territori</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49</a:t>
            </a:fld>
            <a:endParaRPr lang="fr-FR" dirty="0"/>
          </a:p>
        </p:txBody>
      </p:sp>
      <p:pic>
        <p:nvPicPr>
          <p:cNvPr id="6" name="Immagine 5" descr="boost_inno_logo_pozi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901" y="4746625"/>
            <a:ext cx="2655875" cy="752498"/>
          </a:xfrm>
          <a:prstGeom prst="rect">
            <a:avLst/>
          </a:prstGeom>
        </p:spPr>
      </p:pic>
      <p:pic>
        <p:nvPicPr>
          <p:cNvPr id="8" name="Immagine 7" descr="infocus_rgb-01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100" y="4332220"/>
            <a:ext cx="2405209" cy="1803907"/>
          </a:xfrm>
          <a:prstGeom prst="rect">
            <a:avLst/>
          </a:prstGeom>
        </p:spPr>
      </p:pic>
      <p:pic>
        <p:nvPicPr>
          <p:cNvPr id="7" name="Immagine 6" descr="Torino-982x5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917" y="1861281"/>
            <a:ext cx="4698750" cy="2583834"/>
          </a:xfrm>
          <a:prstGeom prst="rect">
            <a:avLst/>
          </a:prstGeom>
        </p:spPr>
      </p:pic>
    </p:spTree>
    <p:extLst>
      <p:ext uri="{BB962C8B-B14F-4D97-AF65-F5344CB8AC3E}">
        <p14:creationId xmlns:p14="http://schemas.microsoft.com/office/powerpoint/2010/main" val="625579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5</a:t>
            </a:fld>
            <a:endParaRPr lang="fr-FR" dirty="0"/>
          </a:p>
        </p:txBody>
      </p:sp>
      <p:pic>
        <p:nvPicPr>
          <p:cNvPr id="2" name="Immagine 1" descr="Uno-scatto-della-serata-900x6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77" y="1196627"/>
            <a:ext cx="7168443" cy="5009945"/>
          </a:xfrm>
          <a:prstGeom prst="rect">
            <a:avLst/>
          </a:prstGeom>
        </p:spPr>
      </p:pic>
    </p:spTree>
    <p:extLst>
      <p:ext uri="{BB962C8B-B14F-4D97-AF65-F5344CB8AC3E}">
        <p14:creationId xmlns:p14="http://schemas.microsoft.com/office/powerpoint/2010/main" val="3803157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50</a:t>
            </a:fld>
            <a:endParaRPr lang="fr-FR" dirty="0"/>
          </a:p>
        </p:txBody>
      </p:sp>
      <p:sp>
        <p:nvSpPr>
          <p:cNvPr id="6" name="Espace réservé du texte 5"/>
          <p:cNvSpPr>
            <a:spLocks noGrp="1"/>
          </p:cNvSpPr>
          <p:nvPr>
            <p:ph type="body" sz="quarter" idx="13"/>
          </p:nvPr>
        </p:nvSpPr>
        <p:spPr>
          <a:xfrm>
            <a:off x="434340" y="2345783"/>
            <a:ext cx="4286515"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err="1" smtClean="0">
                <a:latin typeface="Century Gothic" panose="020B0502020202020204" pitchFamily="34" charset="0"/>
              </a:rPr>
              <a:t>CityCentreDoctor</a:t>
            </a:r>
            <a:endParaRPr lang="en-US" sz="2600" dirty="0">
              <a:latin typeface="Century Gothic" panose="020B0502020202020204" pitchFamily="34" charset="0"/>
            </a:endParaRPr>
          </a:p>
          <a:p>
            <a:pPr marL="7938" indent="0">
              <a:spcAft>
                <a:spcPts val="600"/>
              </a:spcAft>
              <a:buNone/>
            </a:pPr>
            <a:r>
              <a:rPr lang="en-US" sz="1600" b="0" dirty="0" err="1" smtClean="0">
                <a:latin typeface="Century Gothic" panose="020B0502020202020204" pitchFamily="34" charset="0"/>
              </a:rPr>
              <a:t>Rivitalizzare</a:t>
            </a:r>
            <a:r>
              <a:rPr lang="en-US" sz="1600" b="0" dirty="0" smtClean="0">
                <a:latin typeface="Century Gothic" panose="020B0502020202020204" pitchFamily="34" charset="0"/>
              </a:rPr>
              <a:t> I </a:t>
            </a:r>
            <a:r>
              <a:rPr lang="en-US" sz="1600" b="0" dirty="0" err="1" smtClean="0">
                <a:latin typeface="Century Gothic" panose="020B0502020202020204" pitchFamily="34" charset="0"/>
              </a:rPr>
              <a:t>centri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storici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piccole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città</a:t>
            </a:r>
            <a:r>
              <a:rPr lang="en-US" sz="1600" b="0" dirty="0" smtClean="0">
                <a:latin typeface="Century Gothic" panose="020B0502020202020204" pitchFamily="34" charset="0"/>
              </a:rPr>
              <a:t>, per far </a:t>
            </a:r>
            <a:r>
              <a:rPr lang="en-US" sz="1600" b="0" dirty="0" err="1" smtClean="0">
                <a:latin typeface="Century Gothic" panose="020B0502020202020204" pitchFamily="34" charset="0"/>
              </a:rPr>
              <a:t>ripartire</a:t>
            </a:r>
            <a:r>
              <a:rPr lang="en-US" sz="1600" b="0" dirty="0" smtClean="0">
                <a:latin typeface="Century Gothic" panose="020B0502020202020204" pitchFamily="34" charset="0"/>
              </a:rPr>
              <a:t> le </a:t>
            </a:r>
            <a:r>
              <a:rPr lang="en-US" sz="1600" b="0" dirty="0" err="1" smtClean="0">
                <a:latin typeface="Century Gothic" panose="020B0502020202020204" pitchFamily="34" charset="0"/>
              </a:rPr>
              <a:t>economie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locali</a:t>
            </a:r>
            <a:r>
              <a:rPr lang="en-US" sz="1600" b="0" dirty="0" smtClean="0">
                <a:latin typeface="Century Gothic" panose="020B0502020202020204" pitchFamily="34" charset="0"/>
              </a:rPr>
              <a:t> a </a:t>
            </a:r>
            <a:r>
              <a:rPr lang="en-US" sz="1600" b="0" dirty="0" err="1" smtClean="0">
                <a:latin typeface="Century Gothic" panose="020B0502020202020204" pitchFamily="34" charset="0"/>
              </a:rPr>
              <a:t>partire</a:t>
            </a:r>
            <a:r>
              <a:rPr lang="en-US" sz="1600" b="0" dirty="0" smtClean="0">
                <a:latin typeface="Century Gothic" panose="020B0502020202020204" pitchFamily="34" charset="0"/>
              </a:rPr>
              <a:t> dal </a:t>
            </a:r>
            <a:r>
              <a:rPr lang="en-US" sz="1600" b="0" dirty="0" err="1" smtClean="0">
                <a:latin typeface="Century Gothic" panose="020B0502020202020204" pitchFamily="34" charset="0"/>
              </a:rPr>
              <a:t>coinvolgimento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giovani</a:t>
            </a:r>
            <a:endParaRPr lang="en-US" sz="16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155576" y="1608311"/>
            <a:ext cx="7755048" cy="615553"/>
          </a:xfrm>
        </p:spPr>
        <p:txBody>
          <a:bodyPr/>
          <a:lstStyle/>
          <a:p>
            <a:r>
              <a:rPr lang="en-US" sz="4000" dirty="0" smtClean="0">
                <a:solidFill>
                  <a:srgbClr val="216CA2"/>
                </a:solidFill>
                <a:latin typeface="Century Gothic" panose="020B0502020202020204" pitchFamily="34" charset="0"/>
              </a:rPr>
              <a:t>San </a:t>
            </a:r>
            <a:r>
              <a:rPr lang="en-US" sz="4000" dirty="0" err="1" smtClean="0">
                <a:solidFill>
                  <a:srgbClr val="216CA2"/>
                </a:solidFill>
                <a:latin typeface="Century Gothic" panose="020B0502020202020204" pitchFamily="34" charset="0"/>
              </a:rPr>
              <a:t>Donà</a:t>
            </a:r>
            <a:r>
              <a:rPr lang="en-US" sz="4000" dirty="0" smtClean="0">
                <a:solidFill>
                  <a:srgbClr val="216CA2"/>
                </a:solidFill>
                <a:latin typeface="Century Gothic" panose="020B0502020202020204" pitchFamily="34" charset="0"/>
              </a:rPr>
              <a:t> </a:t>
            </a:r>
            <a:r>
              <a:rPr lang="en-US" sz="4000" dirty="0" err="1" smtClean="0">
                <a:solidFill>
                  <a:srgbClr val="216CA2"/>
                </a:solidFill>
                <a:latin typeface="Century Gothic" panose="020B0502020202020204" pitchFamily="34" charset="0"/>
              </a:rPr>
              <a:t>di</a:t>
            </a:r>
            <a:r>
              <a:rPr lang="en-US" sz="4000" dirty="0" smtClean="0">
                <a:solidFill>
                  <a:srgbClr val="216CA2"/>
                </a:solidFill>
                <a:latin typeface="Century Gothic" panose="020B0502020202020204" pitchFamily="34" charset="0"/>
              </a:rPr>
              <a:t> </a:t>
            </a:r>
            <a:r>
              <a:rPr lang="en-US" sz="4000" dirty="0" err="1" smtClean="0">
                <a:solidFill>
                  <a:srgbClr val="216CA2"/>
                </a:solidFill>
                <a:latin typeface="Century Gothic" panose="020B0502020202020204" pitchFamily="34" charset="0"/>
              </a:rPr>
              <a:t>Piave</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8372" name="Picture 4" descr="Risultati immagini per san donà di piave centro storico"/>
          <p:cNvPicPr>
            <a:picLocks noChangeAspect="1" noChangeArrowheads="1"/>
          </p:cNvPicPr>
          <p:nvPr/>
        </p:nvPicPr>
        <p:blipFill>
          <a:blip r:embed="rId3"/>
          <a:srcRect/>
          <a:stretch>
            <a:fillRect/>
          </a:stretch>
        </p:blipFill>
        <p:spPr bwMode="auto">
          <a:xfrm>
            <a:off x="5263116" y="1809195"/>
            <a:ext cx="3587273" cy="2465094"/>
          </a:xfrm>
          <a:prstGeom prst="rect">
            <a:avLst/>
          </a:prstGeom>
          <a:noFill/>
        </p:spPr>
      </p:pic>
      <p:pic>
        <p:nvPicPr>
          <p:cNvPr id="58374" name="Picture 6" descr="CityCenterDoctor logo"/>
          <p:cNvPicPr>
            <a:picLocks noChangeAspect="1" noChangeArrowheads="1"/>
          </p:cNvPicPr>
          <p:nvPr/>
        </p:nvPicPr>
        <p:blipFill>
          <a:blip r:embed="rId4"/>
          <a:srcRect/>
          <a:stretch>
            <a:fillRect/>
          </a:stretch>
        </p:blipFill>
        <p:spPr bwMode="auto">
          <a:xfrm>
            <a:off x="6907249" y="4440554"/>
            <a:ext cx="1457325" cy="1381126"/>
          </a:xfrm>
          <a:prstGeom prst="rect">
            <a:avLst/>
          </a:prstGeom>
          <a:noFill/>
        </p:spPr>
      </p:pic>
    </p:spTree>
    <p:extLst>
      <p:ext uri="{BB962C8B-B14F-4D97-AF65-F5344CB8AC3E}">
        <p14:creationId xmlns:p14="http://schemas.microsoft.com/office/powerpoint/2010/main" val="8741783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51</a:t>
            </a:fld>
            <a:endParaRPr lang="fr-FR" dirty="0"/>
          </a:p>
        </p:txBody>
      </p:sp>
      <p:sp>
        <p:nvSpPr>
          <p:cNvPr id="6" name="Espace réservé du texte 5"/>
          <p:cNvSpPr>
            <a:spLocks noGrp="1"/>
          </p:cNvSpPr>
          <p:nvPr>
            <p:ph type="body" sz="quarter" idx="13"/>
          </p:nvPr>
        </p:nvSpPr>
        <p:spPr>
          <a:xfrm>
            <a:off x="434340" y="2513419"/>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Freight TAILS</a:t>
            </a:r>
          </a:p>
          <a:p>
            <a:pPr marL="7938" indent="0">
              <a:spcAft>
                <a:spcPts val="600"/>
              </a:spcAft>
              <a:buNone/>
            </a:pPr>
            <a:r>
              <a:rPr lang="en-US" sz="1600" b="0" dirty="0" err="1" smtClean="0">
                <a:latin typeface="Century Gothic" panose="020B0502020202020204" pitchFamily="34" charset="0"/>
              </a:rPr>
              <a:t>Creazione</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nuovi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approcci</a:t>
            </a:r>
            <a:r>
              <a:rPr lang="en-US" sz="1600" b="0" dirty="0" smtClean="0">
                <a:latin typeface="Century Gothic" panose="020B0502020202020204" pitchFamily="34" charset="0"/>
              </a:rPr>
              <a:t> per </a:t>
            </a:r>
            <a:r>
              <a:rPr lang="en-US" sz="1600" b="0" dirty="0" err="1" smtClean="0">
                <a:latin typeface="Century Gothic" panose="020B0502020202020204" pitchFamily="34" charset="0"/>
              </a:rPr>
              <a:t>soluzioni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logistiche</a:t>
            </a:r>
            <a:r>
              <a:rPr lang="en-US" sz="1600" b="0" dirty="0" smtClean="0">
                <a:latin typeface="Century Gothic" panose="020B0502020202020204" pitchFamily="34" charset="0"/>
              </a:rPr>
              <a:t> innovative</a:t>
            </a: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216CA2"/>
                </a:solidFill>
                <a:latin typeface="Century Gothic" panose="020B0502020202020204" pitchFamily="34" charset="0"/>
              </a:rPr>
              <a:t>       Parma</a:t>
            </a:r>
            <a:endParaRPr lang="en-US" sz="4000" b="0" dirty="0">
              <a:solidFill>
                <a:srgbClr val="216CA2"/>
              </a:solidFill>
              <a:latin typeface="Century Gothic" panose="020B0502020202020204" pitchFamily="34" charset="0"/>
            </a:endParaRPr>
          </a:p>
        </p:txBody>
      </p:sp>
      <p:pic>
        <p:nvPicPr>
          <p:cNvPr id="41986" name="Picture 2" descr="Risultati immagini per parma"/>
          <p:cNvPicPr>
            <a:picLocks noChangeAspect="1" noChangeArrowheads="1"/>
          </p:cNvPicPr>
          <p:nvPr/>
        </p:nvPicPr>
        <p:blipFill>
          <a:blip r:embed="rId3"/>
          <a:srcRect/>
          <a:stretch>
            <a:fillRect/>
          </a:stretch>
        </p:blipFill>
        <p:spPr bwMode="auto">
          <a:xfrm>
            <a:off x="4848447" y="1451345"/>
            <a:ext cx="4140166" cy="2929269"/>
          </a:xfrm>
          <a:prstGeom prst="rect">
            <a:avLst/>
          </a:prstGeom>
          <a:noFill/>
        </p:spPr>
      </p:pic>
      <p:pic>
        <p:nvPicPr>
          <p:cNvPr id="41988" name="Picture 4" descr="Logo of Freight TAILS"/>
          <p:cNvPicPr>
            <a:picLocks noChangeAspect="1" noChangeArrowheads="1"/>
          </p:cNvPicPr>
          <p:nvPr/>
        </p:nvPicPr>
        <p:blipFill>
          <a:blip r:embed="rId4"/>
          <a:srcRect/>
          <a:stretch>
            <a:fillRect/>
          </a:stretch>
        </p:blipFill>
        <p:spPr bwMode="auto">
          <a:xfrm>
            <a:off x="6334485" y="4586214"/>
            <a:ext cx="2286000" cy="1371601"/>
          </a:xfrm>
          <a:prstGeom prst="rect">
            <a:avLst/>
          </a:prstGeom>
          <a:noFill/>
        </p:spPr>
      </p:pic>
    </p:spTree>
    <p:extLst>
      <p:ext uri="{BB962C8B-B14F-4D97-AF65-F5344CB8AC3E}">
        <p14:creationId xmlns:p14="http://schemas.microsoft.com/office/powerpoint/2010/main" val="227095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52</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sub&gt;urban</a:t>
            </a:r>
          </a:p>
          <a:p>
            <a:pPr marL="7938" indent="0">
              <a:spcAft>
                <a:spcPts val="600"/>
              </a:spcAft>
              <a:buNone/>
            </a:pPr>
            <a:r>
              <a:rPr lang="en-US" sz="1600" b="0" dirty="0" err="1" smtClean="0">
                <a:latin typeface="Century Gothic" panose="020B0502020202020204" pitchFamily="34" charset="0"/>
              </a:rPr>
              <a:t>Riqualificare</a:t>
            </a:r>
            <a:r>
              <a:rPr lang="en-US" sz="1600" b="0" dirty="0" smtClean="0">
                <a:latin typeface="Century Gothic" panose="020B0502020202020204" pitchFamily="34" charset="0"/>
              </a:rPr>
              <a:t> le </a:t>
            </a:r>
            <a:r>
              <a:rPr lang="en-US" sz="1600" b="0" dirty="0" err="1" smtClean="0">
                <a:latin typeface="Century Gothic" panose="020B0502020202020204" pitchFamily="34" charset="0"/>
              </a:rPr>
              <a:t>aree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dismesse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cinture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metropolitane</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promuovere</a:t>
            </a:r>
            <a:r>
              <a:rPr lang="en-US" sz="1600" b="0" dirty="0" smtClean="0">
                <a:latin typeface="Century Gothic" panose="020B0502020202020204" pitchFamily="34" charset="0"/>
              </a:rPr>
              <a:t> la </a:t>
            </a:r>
            <a:r>
              <a:rPr lang="en-US" sz="1600" b="0" dirty="0" err="1" smtClean="0">
                <a:latin typeface="Century Gothic" panose="020B0502020202020204" pitchFamily="34" charset="0"/>
              </a:rPr>
              <a:t>crescita</a:t>
            </a:r>
            <a:r>
              <a:rPr lang="en-US" sz="1600" b="0" dirty="0" smtClean="0">
                <a:latin typeface="Century Gothic" panose="020B0502020202020204" pitchFamily="34" charset="0"/>
              </a:rPr>
              <a:t> a </a:t>
            </a:r>
            <a:r>
              <a:rPr lang="en-US" sz="1600" b="0" dirty="0" err="1" smtClean="0">
                <a:latin typeface="Century Gothic" panose="020B0502020202020204" pitchFamily="34" charset="0"/>
              </a:rPr>
              <a:t>partire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dalla</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riconversione</a:t>
            </a:r>
            <a:endParaRPr lang="en-US" sz="1600" b="0" dirty="0" smtClean="0">
              <a:latin typeface="Century Gothic" panose="020B0502020202020204" pitchFamily="34" charset="0"/>
            </a:endParaRP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216CA2"/>
                </a:solidFill>
                <a:latin typeface="Century Gothic" panose="020B0502020202020204" pitchFamily="34" charset="0"/>
              </a:rPr>
              <a:t>       Casoria</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4040" name="Picture 8" descr="https://gm1.ggpht.com/5SpHlfyf7ID2gcn3nq8zz8JwJMFsjKI15yS-c6k68GDTEDcjqgmnrbXU8YP2K4ovGAkXAS5gCYazIhvcfpFM4J83GEPMePFuNOKIfcfmG--LeBt004AJvUaAmxiQuiShNsUnMkORtHT6_0-5BdddaphYdQF8cxgz1S8MskGuHUex9Bl4E-UDRFxNpA6JV4F8sbOXE49u4I7kAejViAiYxPY9bDNBxSbvWHoWR9fNxc_b4gVdsrd-9fhYL8Nq8_nyYA7Gk1s0UrkV79KcHIFxCgfE-eXMN9EVGFEEbr-oZBoD33tnwSQn6pHX3JbjnU3ZCJy0n9sORW3D7iYTd3szvSBDamJazFbudS04H6tYibS-d7dOa1pkEb1KdaiqCKNKQjaFmq_ilOJsFldsP7tVyOjPDfXYQEhdFdSYfLfBg797Cm_S9oT7KrdjnMd4fXTk0FxXh7H4AQH1zpzwOmFLXXAOsBVkbLGXQIsjSx2mfDPTRJwxq-q12SiKuNno7-cOBzWCsdpdDFimUOsqEKeYf81pahTxheSAXSrsRt8-kEgWzJ3zhq-nyIqqV_MvT3QtNd_SlC4eD5UXmSgEBi8S5HbCClRfz0lnu6RB1QB-7keisxqo-70eK_cpQ2y8Xg-KA83_aJy-2ru8hWdhS0yWUFhx3AT1Yz-zGqCYg4AQBt-f5f05ayN3MOu3Xro4AZUTmYv3ig=w1280-h914-l75-ft"/>
          <p:cNvPicPr>
            <a:picLocks noChangeAspect="1" noChangeArrowheads="1"/>
          </p:cNvPicPr>
          <p:nvPr/>
        </p:nvPicPr>
        <p:blipFill>
          <a:blip r:embed="rId3"/>
          <a:srcRect/>
          <a:stretch>
            <a:fillRect/>
          </a:stretch>
        </p:blipFill>
        <p:spPr bwMode="auto">
          <a:xfrm>
            <a:off x="4699591" y="1767799"/>
            <a:ext cx="4289022" cy="3048750"/>
          </a:xfrm>
          <a:prstGeom prst="rect">
            <a:avLst/>
          </a:prstGeom>
          <a:noFill/>
        </p:spPr>
      </p:pic>
      <p:pic>
        <p:nvPicPr>
          <p:cNvPr id="44042" name="Picture 10" descr="Sub urban logo"/>
          <p:cNvPicPr>
            <a:picLocks noChangeAspect="1" noChangeArrowheads="1"/>
          </p:cNvPicPr>
          <p:nvPr/>
        </p:nvPicPr>
        <p:blipFill>
          <a:blip r:embed="rId4"/>
          <a:srcRect/>
          <a:stretch>
            <a:fillRect/>
          </a:stretch>
        </p:blipFill>
        <p:spPr bwMode="auto">
          <a:xfrm>
            <a:off x="7515585" y="5061098"/>
            <a:ext cx="1104900" cy="1005131"/>
          </a:xfrm>
          <a:prstGeom prst="rect">
            <a:avLst/>
          </a:prstGeom>
          <a:noFill/>
        </p:spPr>
      </p:pic>
    </p:spTree>
    <p:extLst>
      <p:ext uri="{BB962C8B-B14F-4D97-AF65-F5344CB8AC3E}">
        <p14:creationId xmlns:p14="http://schemas.microsoft.com/office/powerpoint/2010/main" val="3537083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53</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VITAL CITIES</a:t>
            </a:r>
          </a:p>
          <a:p>
            <a:pPr marL="7938" indent="0">
              <a:spcAft>
                <a:spcPts val="600"/>
              </a:spcAft>
              <a:buNone/>
            </a:pPr>
            <a:r>
              <a:rPr lang="en-US" sz="1600" b="0" dirty="0" err="1" smtClean="0">
                <a:latin typeface="Century Gothic" panose="020B0502020202020204" pitchFamily="34" charset="0"/>
              </a:rPr>
              <a:t>Promozione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dello</a:t>
            </a:r>
            <a:r>
              <a:rPr lang="en-US" sz="1600" b="0" dirty="0" smtClean="0">
                <a:latin typeface="Century Gothic" panose="020B0502020202020204" pitchFamily="34" charset="0"/>
              </a:rPr>
              <a:t> sport come </a:t>
            </a:r>
            <a:r>
              <a:rPr lang="en-US" sz="1600" b="0" dirty="0" err="1" smtClean="0">
                <a:latin typeface="Century Gothic" panose="020B0502020202020204" pitchFamily="34" charset="0"/>
              </a:rPr>
              <a:t>strumento</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inclusione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sociale</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miglioramento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della</a:t>
            </a:r>
            <a:r>
              <a:rPr lang="en-US" sz="1600" b="0" dirty="0">
                <a:latin typeface="Century Gothic" panose="020B0502020202020204" pitchFamily="34" charset="0"/>
              </a:rPr>
              <a:t> </a:t>
            </a:r>
            <a:r>
              <a:rPr lang="en-US" sz="1600" b="0" dirty="0" err="1" smtClean="0">
                <a:latin typeface="Century Gothic" panose="020B0502020202020204" pitchFamily="34" charset="0"/>
              </a:rPr>
              <a:t>qualità</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della</a:t>
            </a:r>
            <a:r>
              <a:rPr lang="en-US" sz="1600" b="0" dirty="0" smtClean="0">
                <a:latin typeface="Century Gothic" panose="020B0502020202020204" pitchFamily="34" charset="0"/>
              </a:rPr>
              <a:t> vita</a:t>
            </a:r>
          </a:p>
          <a:p>
            <a:pPr>
              <a:spcAft>
                <a:spcPts val="600"/>
              </a:spcAft>
              <a:buNone/>
            </a:pPr>
            <a:endParaRPr lang="en-US" sz="2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err="1" smtClean="0">
                <a:solidFill>
                  <a:srgbClr val="216CA2"/>
                </a:solidFill>
                <a:latin typeface="Century Gothic" panose="020B0502020202020204" pitchFamily="34" charset="0"/>
              </a:rPr>
              <a:t>Rieti</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6082" name="Picture 2" descr="Risultati immagini per foto di rieti"/>
          <p:cNvPicPr>
            <a:picLocks noChangeAspect="1" noChangeArrowheads="1"/>
          </p:cNvPicPr>
          <p:nvPr/>
        </p:nvPicPr>
        <p:blipFill>
          <a:blip r:embed="rId3"/>
          <a:srcRect/>
          <a:stretch>
            <a:fillRect/>
          </a:stretch>
        </p:blipFill>
        <p:spPr bwMode="auto">
          <a:xfrm>
            <a:off x="4837813" y="1842227"/>
            <a:ext cx="4150799" cy="2836098"/>
          </a:xfrm>
          <a:prstGeom prst="rect">
            <a:avLst/>
          </a:prstGeom>
          <a:noFill/>
        </p:spPr>
      </p:pic>
      <p:pic>
        <p:nvPicPr>
          <p:cNvPr id="46084" name="Picture 4" descr="Vital Cities logo"/>
          <p:cNvPicPr>
            <a:picLocks noChangeAspect="1" noChangeArrowheads="1"/>
          </p:cNvPicPr>
          <p:nvPr/>
        </p:nvPicPr>
        <p:blipFill>
          <a:blip r:embed="rId4"/>
          <a:srcRect/>
          <a:stretch>
            <a:fillRect/>
          </a:stretch>
        </p:blipFill>
        <p:spPr bwMode="auto">
          <a:xfrm>
            <a:off x="6334485" y="4859655"/>
            <a:ext cx="2286000" cy="962025"/>
          </a:xfrm>
          <a:prstGeom prst="rect">
            <a:avLst/>
          </a:prstGeom>
          <a:noFill/>
        </p:spPr>
      </p:pic>
    </p:spTree>
    <p:extLst>
      <p:ext uri="{BB962C8B-B14F-4D97-AF65-F5344CB8AC3E}">
        <p14:creationId xmlns:p14="http://schemas.microsoft.com/office/powerpoint/2010/main" val="30098820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54</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RESILIENT EUROPE</a:t>
            </a:r>
          </a:p>
          <a:p>
            <a:pPr marL="7938" indent="0">
              <a:spcAft>
                <a:spcPts val="600"/>
              </a:spcAft>
              <a:buNone/>
            </a:pPr>
            <a:r>
              <a:rPr lang="en-US" sz="1500" b="0" dirty="0" smtClean="0">
                <a:latin typeface="Century Gothic" panose="020B0502020202020204" pitchFamily="34" charset="0"/>
              </a:rPr>
              <a:t>La </a:t>
            </a:r>
            <a:r>
              <a:rPr lang="en-US" sz="1500" b="0" dirty="0" err="1" smtClean="0">
                <a:latin typeface="Century Gothic" panose="020B0502020202020204" pitchFamily="34" charset="0"/>
              </a:rPr>
              <a:t>resilienza</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urbana</a:t>
            </a:r>
            <a:r>
              <a:rPr lang="en-US" sz="1500" b="0" dirty="0" smtClean="0">
                <a:latin typeface="Century Gothic" panose="020B0502020202020204" pitchFamily="34" charset="0"/>
              </a:rPr>
              <a:t> come </a:t>
            </a:r>
            <a:r>
              <a:rPr lang="en-US" sz="1500" b="0" dirty="0" err="1" smtClean="0">
                <a:latin typeface="Century Gothic" panose="020B0502020202020204" pitchFamily="34" charset="0"/>
              </a:rPr>
              <a:t>concetto</a:t>
            </a:r>
            <a:r>
              <a:rPr lang="en-US" sz="1500" b="0" dirty="0" smtClean="0">
                <a:latin typeface="Century Gothic" panose="020B0502020202020204" pitchFamily="34" charset="0"/>
              </a:rPr>
              <a:t> di </a:t>
            </a:r>
            <a:r>
              <a:rPr lang="en-US" sz="1500" b="0" dirty="0" err="1" smtClean="0">
                <a:latin typeface="Century Gothic" panose="020B0502020202020204" pitchFamily="34" charset="0"/>
              </a:rPr>
              <a:t>fondo</a:t>
            </a:r>
            <a:r>
              <a:rPr lang="en-US" sz="1500" b="0" dirty="0" smtClean="0">
                <a:latin typeface="Century Gothic" panose="020B0502020202020204" pitchFamily="34" charset="0"/>
              </a:rPr>
              <a:t> per la co-</a:t>
            </a:r>
            <a:r>
              <a:rPr lang="en-US" sz="1500" b="0" dirty="0" err="1" smtClean="0">
                <a:latin typeface="Century Gothic" panose="020B0502020202020204" pitchFamily="34" charset="0"/>
              </a:rPr>
              <a:t>creazione</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delle</a:t>
            </a:r>
            <a:r>
              <a:rPr lang="en-US" sz="1500" b="0" dirty="0" smtClean="0">
                <a:latin typeface="Century Gothic" panose="020B0502020202020204" pitchFamily="34" charset="0"/>
              </a:rPr>
              <a:t> </a:t>
            </a:r>
            <a:r>
              <a:rPr lang="en-US" sz="1500" b="0" dirty="0" err="1" smtClean="0">
                <a:latin typeface="Century Gothic" panose="020B0502020202020204" pitchFamily="34" charset="0"/>
              </a:rPr>
              <a:t>città</a:t>
            </a:r>
            <a:r>
              <a:rPr lang="en-US" sz="1500" b="0" dirty="0" smtClean="0">
                <a:latin typeface="Century Gothic" panose="020B0502020202020204" pitchFamily="34" charset="0"/>
              </a:rPr>
              <a:t> del </a:t>
            </a:r>
            <a:r>
              <a:rPr lang="en-US" sz="1500" b="0" dirty="0" err="1" smtClean="0">
                <a:latin typeface="Century Gothic" panose="020B0502020202020204" pitchFamily="34" charset="0"/>
              </a:rPr>
              <a:t>futuro</a:t>
            </a:r>
            <a:endParaRPr lang="en-US" sz="15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smtClean="0">
                <a:solidFill>
                  <a:srgbClr val="216CA2"/>
                </a:solidFill>
                <a:latin typeface="Century Gothic" panose="020B0502020202020204" pitchFamily="34" charset="0"/>
              </a:rPr>
              <a:t>Potenza</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8130" name="Picture 2" descr="Risultati immagini per potenza"/>
          <p:cNvPicPr>
            <a:picLocks noChangeAspect="1" noChangeArrowheads="1"/>
          </p:cNvPicPr>
          <p:nvPr/>
        </p:nvPicPr>
        <p:blipFill>
          <a:blip r:embed="rId3"/>
          <a:srcRect/>
          <a:stretch>
            <a:fillRect/>
          </a:stretch>
        </p:blipFill>
        <p:spPr bwMode="auto">
          <a:xfrm>
            <a:off x="4814214" y="1839433"/>
            <a:ext cx="4174399" cy="3157869"/>
          </a:xfrm>
          <a:prstGeom prst="rect">
            <a:avLst/>
          </a:prstGeom>
          <a:noFill/>
        </p:spPr>
      </p:pic>
      <p:pic>
        <p:nvPicPr>
          <p:cNvPr id="48132" name="Picture 4" descr="Resilient Europe logo"/>
          <p:cNvPicPr>
            <a:picLocks noChangeAspect="1" noChangeArrowheads="1"/>
          </p:cNvPicPr>
          <p:nvPr/>
        </p:nvPicPr>
        <p:blipFill>
          <a:blip r:embed="rId4"/>
          <a:srcRect/>
          <a:stretch>
            <a:fillRect/>
          </a:stretch>
        </p:blipFill>
        <p:spPr bwMode="auto">
          <a:xfrm>
            <a:off x="6156251" y="5220586"/>
            <a:ext cx="2464234" cy="601094"/>
          </a:xfrm>
          <a:prstGeom prst="rect">
            <a:avLst/>
          </a:prstGeom>
          <a:noFill/>
        </p:spPr>
      </p:pic>
    </p:spTree>
    <p:extLst>
      <p:ext uri="{BB962C8B-B14F-4D97-AF65-F5344CB8AC3E}">
        <p14:creationId xmlns:p14="http://schemas.microsoft.com/office/powerpoint/2010/main" val="13894142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55</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err="1" smtClean="0">
                <a:latin typeface="Century Gothic" panose="020B0502020202020204" pitchFamily="34" charset="0"/>
              </a:rPr>
              <a:t>TechTown</a:t>
            </a:r>
            <a:endParaRPr lang="en-US" sz="2600" dirty="0">
              <a:latin typeface="Century Gothic" panose="020B0502020202020204" pitchFamily="34" charset="0"/>
            </a:endParaRPr>
          </a:p>
          <a:p>
            <a:pPr marL="7938" indent="0">
              <a:spcAft>
                <a:spcPts val="600"/>
              </a:spcAft>
              <a:buNone/>
            </a:pPr>
            <a:r>
              <a:rPr lang="en-US" sz="1600" b="0" dirty="0" err="1" smtClean="0">
                <a:latin typeface="Century Gothic" panose="020B0502020202020204" pitchFamily="34" charset="0"/>
              </a:rPr>
              <a:t>Massimizzazione</a:t>
            </a:r>
            <a:r>
              <a:rPr lang="en-US" sz="1600" b="0" dirty="0" smtClean="0">
                <a:latin typeface="Century Gothic" panose="020B0502020202020204" pitchFamily="34" charset="0"/>
              </a:rPr>
              <a:t> del </a:t>
            </a:r>
            <a:r>
              <a:rPr lang="en-US" sz="1600" b="0" dirty="0" err="1" smtClean="0">
                <a:latin typeface="Century Gothic" panose="020B0502020202020204" pitchFamily="34" charset="0"/>
              </a:rPr>
              <a:t>potenziale</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creazione</a:t>
            </a:r>
            <a:r>
              <a:rPr lang="en-US" sz="1600" b="0" dirty="0" smtClean="0">
                <a:latin typeface="Century Gothic" panose="020B0502020202020204" pitchFamily="34" charset="0"/>
              </a:rPr>
              <a:t> di </a:t>
            </a:r>
            <a:r>
              <a:rPr lang="en-US" sz="1600" b="0" dirty="0" err="1" smtClean="0">
                <a:latin typeface="Century Gothic" panose="020B0502020202020204" pitchFamily="34" charset="0"/>
              </a:rPr>
              <a:t>posti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lavoro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dell’economia</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digitale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piccole</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medie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città</a:t>
            </a:r>
            <a:endParaRPr lang="en-US" sz="16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err="1" smtClean="0">
                <a:solidFill>
                  <a:srgbClr val="216CA2"/>
                </a:solidFill>
                <a:latin typeface="Century Gothic" panose="020B0502020202020204" pitchFamily="34" charset="0"/>
              </a:rPr>
              <a:t>Siracusa</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0178" name="Picture 2" descr="Risultati immagini per siracusa"/>
          <p:cNvPicPr>
            <a:picLocks noChangeAspect="1" noChangeArrowheads="1"/>
          </p:cNvPicPr>
          <p:nvPr/>
        </p:nvPicPr>
        <p:blipFill>
          <a:blip r:embed="rId3"/>
          <a:srcRect/>
          <a:stretch>
            <a:fillRect/>
          </a:stretch>
        </p:blipFill>
        <p:spPr bwMode="auto">
          <a:xfrm>
            <a:off x="4890977" y="1608311"/>
            <a:ext cx="4097636" cy="3262536"/>
          </a:xfrm>
          <a:prstGeom prst="rect">
            <a:avLst/>
          </a:prstGeom>
          <a:noFill/>
        </p:spPr>
      </p:pic>
      <p:pic>
        <p:nvPicPr>
          <p:cNvPr id="50180" name="Picture 4" descr="TechTown logo"/>
          <p:cNvPicPr>
            <a:picLocks noChangeAspect="1" noChangeArrowheads="1"/>
          </p:cNvPicPr>
          <p:nvPr/>
        </p:nvPicPr>
        <p:blipFill>
          <a:blip r:embed="rId4"/>
          <a:srcRect/>
          <a:stretch>
            <a:fillRect/>
          </a:stretch>
        </p:blipFill>
        <p:spPr bwMode="auto">
          <a:xfrm>
            <a:off x="5960952" y="5173980"/>
            <a:ext cx="2286000" cy="647700"/>
          </a:xfrm>
          <a:prstGeom prst="rect">
            <a:avLst/>
          </a:prstGeom>
          <a:noFill/>
        </p:spPr>
      </p:pic>
    </p:spTree>
    <p:extLst>
      <p:ext uri="{BB962C8B-B14F-4D97-AF65-F5344CB8AC3E}">
        <p14:creationId xmlns:p14="http://schemas.microsoft.com/office/powerpoint/2010/main" val="3055752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56</a:t>
            </a:fld>
            <a:endParaRPr lang="fr-FR" dirty="0"/>
          </a:p>
        </p:txBody>
      </p:sp>
      <p:sp>
        <p:nvSpPr>
          <p:cNvPr id="6" name="Espace réservé du texte 5"/>
          <p:cNvSpPr>
            <a:spLocks noGrp="1"/>
          </p:cNvSpPr>
          <p:nvPr>
            <p:ph type="body" sz="quarter" idx="13"/>
          </p:nvPr>
        </p:nvSpPr>
        <p:spPr>
          <a:xfrm>
            <a:off x="434340" y="2345783"/>
            <a:ext cx="4265251"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err="1" smtClean="0">
                <a:latin typeface="Century Gothic" panose="020B0502020202020204" pitchFamily="34" charset="0"/>
              </a:rPr>
              <a:t>Agri</a:t>
            </a:r>
            <a:r>
              <a:rPr lang="en-US" sz="2600" dirty="0" smtClean="0">
                <a:latin typeface="Century Gothic" panose="020B0502020202020204" pitchFamily="34" charset="0"/>
              </a:rPr>
              <a:t>-Urban</a:t>
            </a:r>
          </a:p>
          <a:p>
            <a:pPr marL="7938" indent="0">
              <a:spcAft>
                <a:spcPts val="600"/>
              </a:spcAft>
              <a:buNone/>
            </a:pPr>
            <a:r>
              <a:rPr lang="en-US" sz="1600" b="0" dirty="0" err="1" smtClean="0">
                <a:latin typeface="Century Gothic" panose="020B0502020202020204" pitchFamily="34" charset="0"/>
              </a:rPr>
              <a:t>Ripensare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l’agroalimentare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piccole</a:t>
            </a:r>
            <a:r>
              <a:rPr lang="en-US" sz="1600" b="0" dirty="0" smtClean="0">
                <a:latin typeface="Century Gothic" panose="020B0502020202020204" pitchFamily="34" charset="0"/>
              </a:rPr>
              <a:t> e </a:t>
            </a:r>
            <a:r>
              <a:rPr lang="en-US" sz="1600" b="0" dirty="0" err="1" smtClean="0">
                <a:latin typeface="Century Gothic" panose="020B0502020202020204" pitchFamily="34" charset="0"/>
              </a:rPr>
              <a:t>medie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città</a:t>
            </a:r>
            <a:endParaRPr lang="en-US" sz="16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smtClean="0">
                <a:solidFill>
                  <a:srgbClr val="216CA2"/>
                </a:solidFill>
                <a:latin typeface="Century Gothic" panose="020B0502020202020204" pitchFamily="34" charset="0"/>
              </a:rPr>
              <a:t>Cesena</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2226" name="Picture 2" descr="Risultati immagini per cesena"/>
          <p:cNvPicPr>
            <a:picLocks noChangeAspect="1" noChangeArrowheads="1"/>
          </p:cNvPicPr>
          <p:nvPr/>
        </p:nvPicPr>
        <p:blipFill>
          <a:blip r:embed="rId3"/>
          <a:srcRect/>
          <a:stretch>
            <a:fillRect/>
          </a:stretch>
        </p:blipFill>
        <p:spPr bwMode="auto">
          <a:xfrm>
            <a:off x="4950859" y="1608311"/>
            <a:ext cx="4037754" cy="2838450"/>
          </a:xfrm>
          <a:prstGeom prst="rect">
            <a:avLst/>
          </a:prstGeom>
          <a:noFill/>
        </p:spPr>
      </p:pic>
      <p:pic>
        <p:nvPicPr>
          <p:cNvPr id="52228" name="Picture 4" descr="Logo of Agri Urban network"/>
          <p:cNvPicPr>
            <a:picLocks noChangeAspect="1" noChangeArrowheads="1"/>
          </p:cNvPicPr>
          <p:nvPr/>
        </p:nvPicPr>
        <p:blipFill>
          <a:blip r:embed="rId4"/>
          <a:srcRect/>
          <a:stretch>
            <a:fillRect/>
          </a:stretch>
        </p:blipFill>
        <p:spPr bwMode="auto">
          <a:xfrm>
            <a:off x="7239360" y="4600279"/>
            <a:ext cx="1381125" cy="1381126"/>
          </a:xfrm>
          <a:prstGeom prst="rect">
            <a:avLst/>
          </a:prstGeom>
          <a:noFill/>
        </p:spPr>
      </p:pic>
    </p:spTree>
    <p:extLst>
      <p:ext uri="{BB962C8B-B14F-4D97-AF65-F5344CB8AC3E}">
        <p14:creationId xmlns:p14="http://schemas.microsoft.com/office/powerpoint/2010/main" val="29363604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57</a:t>
            </a:fld>
            <a:endParaRPr lang="fr-FR" dirty="0"/>
          </a:p>
        </p:txBody>
      </p:sp>
      <p:sp>
        <p:nvSpPr>
          <p:cNvPr id="6" name="Espace réservé du texte 5"/>
          <p:cNvSpPr>
            <a:spLocks noGrp="1"/>
          </p:cNvSpPr>
          <p:nvPr>
            <p:ph type="body" sz="quarter" idx="13"/>
          </p:nvPr>
        </p:nvSpPr>
        <p:spPr>
          <a:xfrm>
            <a:off x="434341" y="2345783"/>
            <a:ext cx="2925548"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MAPS-Military assets as Public Spaces</a:t>
            </a:r>
          </a:p>
          <a:p>
            <a:pPr marL="7938" indent="0">
              <a:spcAft>
                <a:spcPts val="600"/>
              </a:spcAft>
              <a:buNone/>
            </a:pPr>
            <a:r>
              <a:rPr lang="en-US" sz="1600" b="0" dirty="0" err="1" smtClean="0">
                <a:latin typeface="Century Gothic" panose="020B0502020202020204" pitchFamily="34" charset="0"/>
              </a:rPr>
              <a:t>Coinvolgimento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delle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comunità</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locali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nel</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dibattito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sulla</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destinazione</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futura</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complessi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militari</a:t>
            </a:r>
            <a:r>
              <a:rPr lang="en-US" sz="1600" b="0" dirty="0" smtClean="0">
                <a:latin typeface="Century Gothic" panose="020B0502020202020204" pitchFamily="34" charset="0"/>
              </a:rPr>
              <a:t> in via di </a:t>
            </a:r>
            <a:r>
              <a:rPr lang="en-US" sz="1600" b="0" dirty="0" err="1" smtClean="0">
                <a:latin typeface="Century Gothic" panose="020B0502020202020204" pitchFamily="34" charset="0"/>
              </a:rPr>
              <a:t>dismissione</a:t>
            </a:r>
            <a:endParaRPr lang="en-US" sz="16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smtClean="0">
                <a:solidFill>
                  <a:srgbClr val="216CA2"/>
                </a:solidFill>
                <a:latin typeface="Century Gothic" panose="020B0502020202020204" pitchFamily="34" charset="0"/>
              </a:rPr>
              <a:t>Piacenza</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4274" name="Picture 2" descr="Risultati immagini per piacenza"/>
          <p:cNvPicPr>
            <a:picLocks noChangeAspect="1" noChangeArrowheads="1"/>
          </p:cNvPicPr>
          <p:nvPr/>
        </p:nvPicPr>
        <p:blipFill>
          <a:blip r:embed="rId3"/>
          <a:srcRect/>
          <a:stretch>
            <a:fillRect/>
          </a:stretch>
        </p:blipFill>
        <p:spPr bwMode="auto">
          <a:xfrm>
            <a:off x="3869797" y="2345783"/>
            <a:ext cx="5118816" cy="2530549"/>
          </a:xfrm>
          <a:prstGeom prst="rect">
            <a:avLst/>
          </a:prstGeom>
          <a:noFill/>
        </p:spPr>
      </p:pic>
      <p:pic>
        <p:nvPicPr>
          <p:cNvPr id="54276" name="Picture 4" descr="MAPS logo"/>
          <p:cNvPicPr>
            <a:picLocks noChangeAspect="1" noChangeArrowheads="1"/>
          </p:cNvPicPr>
          <p:nvPr/>
        </p:nvPicPr>
        <p:blipFill>
          <a:blip r:embed="rId4"/>
          <a:srcRect/>
          <a:stretch>
            <a:fillRect/>
          </a:stretch>
        </p:blipFill>
        <p:spPr bwMode="auto">
          <a:xfrm>
            <a:off x="6549484" y="5082363"/>
            <a:ext cx="1828800" cy="978196"/>
          </a:xfrm>
          <a:prstGeom prst="rect">
            <a:avLst/>
          </a:prstGeom>
          <a:noFill/>
        </p:spPr>
      </p:pic>
    </p:spTree>
    <p:extLst>
      <p:ext uri="{BB962C8B-B14F-4D97-AF65-F5344CB8AC3E}">
        <p14:creationId xmlns:p14="http://schemas.microsoft.com/office/powerpoint/2010/main" val="175768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a:xfrm>
            <a:off x="8620485" y="6361910"/>
            <a:ext cx="368128" cy="364195"/>
          </a:xfrm>
        </p:spPr>
        <p:txBody>
          <a:bodyPr/>
          <a:lstStyle/>
          <a:p>
            <a:fld id="{9D7EC0D4-C4D4-784B-B144-181491B88AD4}" type="slidenum">
              <a:rPr lang="fr-FR" smtClean="0"/>
              <a:pPr/>
              <a:t>58</a:t>
            </a:fld>
            <a:endParaRPr lang="fr-FR" dirty="0"/>
          </a:p>
        </p:txBody>
      </p:sp>
      <p:sp>
        <p:nvSpPr>
          <p:cNvPr id="6" name="Espace réservé du texte 5"/>
          <p:cNvSpPr>
            <a:spLocks noGrp="1"/>
          </p:cNvSpPr>
          <p:nvPr>
            <p:ph type="body" sz="quarter" idx="13"/>
          </p:nvPr>
        </p:nvSpPr>
        <p:spPr>
          <a:xfrm>
            <a:off x="420230" y="2345783"/>
            <a:ext cx="3700216" cy="3475897"/>
          </a:xfrm>
        </p:spPr>
        <p:txBody>
          <a:bodyPr>
            <a:normAutofit/>
          </a:bodyPr>
          <a:lstStyle/>
          <a:p>
            <a:pPr marL="7938" indent="0">
              <a:buNone/>
            </a:pPr>
            <a:endParaRPr lang="en-US" b="0" dirty="0">
              <a:latin typeface="Century Gothic" panose="020B0502020202020204" pitchFamily="34" charset="0"/>
            </a:endParaRPr>
          </a:p>
          <a:p>
            <a:pPr>
              <a:spcAft>
                <a:spcPts val="600"/>
              </a:spcAft>
            </a:pPr>
            <a:r>
              <a:rPr lang="en-US" sz="2600" dirty="0" smtClean="0">
                <a:latin typeface="Century Gothic" panose="020B0502020202020204" pitchFamily="34" charset="0"/>
              </a:rPr>
              <a:t>CHANGE!</a:t>
            </a:r>
          </a:p>
          <a:p>
            <a:pPr>
              <a:spcAft>
                <a:spcPts val="600"/>
              </a:spcAft>
              <a:buNone/>
            </a:pPr>
            <a:r>
              <a:rPr lang="en-US" sz="1600" b="0" dirty="0" smtClean="0">
                <a:latin typeface="Century Gothic" panose="020B0502020202020204" pitchFamily="34" charset="0"/>
              </a:rPr>
              <a:t>Design </a:t>
            </a:r>
            <a:r>
              <a:rPr lang="en-US" sz="1600" b="0" dirty="0" err="1" smtClean="0">
                <a:latin typeface="Century Gothic" panose="020B0502020202020204" pitchFamily="34" charset="0"/>
              </a:rPr>
              <a:t>collaborativo</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dei</a:t>
            </a:r>
            <a:r>
              <a:rPr lang="en-US" sz="1600" b="0" dirty="0" smtClean="0">
                <a:latin typeface="Century Gothic" panose="020B0502020202020204" pitchFamily="34" charset="0"/>
              </a:rPr>
              <a:t> </a:t>
            </a:r>
            <a:r>
              <a:rPr lang="en-US" sz="1600" b="0" dirty="0" err="1" smtClean="0">
                <a:latin typeface="Century Gothic" panose="020B0502020202020204" pitchFamily="34" charset="0"/>
              </a:rPr>
              <a:t>servizi</a:t>
            </a:r>
            <a:endParaRPr lang="en-US" sz="1600" b="0" dirty="0" smtClean="0">
              <a:latin typeface="Century Gothic" panose="020B0502020202020204" pitchFamily="34" charset="0"/>
            </a:endParaRPr>
          </a:p>
          <a:p>
            <a:pPr>
              <a:spcAft>
                <a:spcPts val="600"/>
              </a:spcAft>
              <a:buNone/>
            </a:pPr>
            <a:r>
              <a:rPr lang="en-US" sz="1600" b="0" dirty="0" err="1" smtClean="0">
                <a:latin typeface="Century Gothic" panose="020B0502020202020204" pitchFamily="34" charset="0"/>
              </a:rPr>
              <a:t>sociali</a:t>
            </a:r>
            <a:r>
              <a:rPr lang="en-US" sz="1600" b="0" dirty="0" smtClean="0">
                <a:latin typeface="Century Gothic" panose="020B0502020202020204" pitchFamily="34" charset="0"/>
              </a:rPr>
              <a:t> del </a:t>
            </a:r>
            <a:r>
              <a:rPr lang="en-US" sz="1600" b="0" dirty="0" err="1" smtClean="0">
                <a:latin typeface="Century Gothic" panose="020B0502020202020204" pitchFamily="34" charset="0"/>
              </a:rPr>
              <a:t>territorio</a:t>
            </a:r>
            <a:endParaRPr lang="en-US" sz="1600" b="0" dirty="0" smtClean="0">
              <a:latin typeface="Century Gothic" panose="020B0502020202020204" pitchFamily="34" charset="0"/>
            </a:endParaRPr>
          </a:p>
          <a:p>
            <a:pPr>
              <a:spcAft>
                <a:spcPts val="600"/>
              </a:spcAft>
              <a:buNone/>
            </a:pPr>
            <a:endParaRPr lang="en-US" sz="1600" dirty="0" smtClean="0">
              <a:solidFill>
                <a:srgbClr val="35B3B8"/>
              </a:solidFill>
              <a:latin typeface="Century Gothic" panose="020B0502020202020204" pitchFamily="34" charset="0"/>
            </a:endParaRPr>
          </a:p>
          <a:p>
            <a:pPr>
              <a:spcAft>
                <a:spcPts val="600"/>
              </a:spcAft>
              <a:buNone/>
            </a:pPr>
            <a:endParaRPr lang="en-US" b="0" dirty="0" smtClean="0">
              <a:solidFill>
                <a:srgbClr val="35B3B8"/>
              </a:solidFill>
              <a:latin typeface="Century Gothic" panose="020B0502020202020204" pitchFamily="34" charset="0"/>
            </a:endParaRPr>
          </a:p>
          <a:p>
            <a:pPr>
              <a:spcAft>
                <a:spcPts val="600"/>
              </a:spcAft>
              <a:buNone/>
            </a:pPr>
            <a:endParaRPr lang="en-US" dirty="0" smtClean="0">
              <a:solidFill>
                <a:srgbClr val="35B3B8"/>
              </a:solidFill>
              <a:latin typeface="Century Gothic" panose="020B0502020202020204" pitchFamily="34" charset="0"/>
            </a:endParaRPr>
          </a:p>
          <a:p>
            <a:pPr lvl="2">
              <a:spcBef>
                <a:spcPts val="600"/>
              </a:spcBef>
              <a:buFont typeface="Arial" panose="020B0604020202020204" pitchFamily="34" charset="0"/>
              <a:buChar char="•"/>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a:p>
            <a:pPr marL="311150" lvl="2" indent="0">
              <a:spcBef>
                <a:spcPts val="600"/>
              </a:spcBef>
              <a:buNone/>
            </a:pPr>
            <a:endParaRPr lang="en-US" dirty="0" smtClean="0">
              <a:latin typeface="Century Gothic" panose="020B0502020202020204" pitchFamily="34" charset="0"/>
            </a:endParaRPr>
          </a:p>
        </p:txBody>
      </p:sp>
      <p:sp>
        <p:nvSpPr>
          <p:cNvPr id="7" name="Titre 6"/>
          <p:cNvSpPr>
            <a:spLocks noGrp="1"/>
          </p:cNvSpPr>
          <p:nvPr>
            <p:ph type="title"/>
          </p:nvPr>
        </p:nvSpPr>
        <p:spPr>
          <a:xfrm>
            <a:off x="434340" y="1608311"/>
            <a:ext cx="7943944" cy="615553"/>
          </a:xfrm>
        </p:spPr>
        <p:txBody>
          <a:bodyPr/>
          <a:lstStyle/>
          <a:p>
            <a:r>
              <a:rPr lang="en-US" sz="4000" dirty="0" smtClean="0">
                <a:solidFill>
                  <a:srgbClr val="C4007B"/>
                </a:solidFill>
                <a:latin typeface="Century Gothic" panose="020B0502020202020204" pitchFamily="34" charset="0"/>
              </a:rPr>
              <a:t>       </a:t>
            </a:r>
            <a:r>
              <a:rPr lang="en-US" sz="4000" dirty="0" err="1" smtClean="0">
                <a:solidFill>
                  <a:srgbClr val="216CA2"/>
                </a:solidFill>
                <a:latin typeface="Century Gothic" panose="020B0502020202020204" pitchFamily="34" charset="0"/>
              </a:rPr>
              <a:t>Forlì</a:t>
            </a:r>
            <a:endParaRPr lang="en-US" sz="4000" b="0" dirty="0">
              <a:solidFill>
                <a:srgbClr val="216CA2"/>
              </a:solidFill>
              <a:latin typeface="Century Gothic" panose="020B0502020202020204" pitchFamily="34" charset="0"/>
            </a:endParaRPr>
          </a:p>
        </p:txBody>
      </p:sp>
      <p:sp>
        <p:nvSpPr>
          <p:cNvPr id="44036" name="AutoShape 4"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4038" name="AutoShape 6" descr="Visualizzazione di 20161114_11484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6322" name="Picture 2" descr="Risultati immagini per forlì"/>
          <p:cNvPicPr>
            <a:picLocks noChangeAspect="1" noChangeArrowheads="1"/>
          </p:cNvPicPr>
          <p:nvPr/>
        </p:nvPicPr>
        <p:blipFill>
          <a:blip r:embed="rId3"/>
          <a:srcRect/>
          <a:stretch>
            <a:fillRect/>
          </a:stretch>
        </p:blipFill>
        <p:spPr bwMode="auto">
          <a:xfrm>
            <a:off x="4316820" y="1745399"/>
            <a:ext cx="4437320" cy="3124313"/>
          </a:xfrm>
          <a:prstGeom prst="rect">
            <a:avLst/>
          </a:prstGeom>
          <a:noFill/>
        </p:spPr>
      </p:pic>
      <p:pic>
        <p:nvPicPr>
          <p:cNvPr id="9" name="Picture 2" descr="Change logo"/>
          <p:cNvPicPr>
            <a:picLocks noChangeAspect="1" noChangeArrowheads="1"/>
          </p:cNvPicPr>
          <p:nvPr/>
        </p:nvPicPr>
        <p:blipFill>
          <a:blip r:embed="rId4"/>
          <a:srcRect/>
          <a:stretch>
            <a:fillRect/>
          </a:stretch>
        </p:blipFill>
        <p:spPr bwMode="auto">
          <a:xfrm>
            <a:off x="6468140" y="5164454"/>
            <a:ext cx="2286000" cy="657226"/>
          </a:xfrm>
          <a:prstGeom prst="rect">
            <a:avLst/>
          </a:prstGeom>
          <a:noFill/>
        </p:spPr>
      </p:pic>
    </p:spTree>
    <p:extLst>
      <p:ext uri="{BB962C8B-B14F-4D97-AF65-F5344CB8AC3E}">
        <p14:creationId xmlns:p14="http://schemas.microsoft.com/office/powerpoint/2010/main" val="38245666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1738445"/>
            <a:ext cx="7704000" cy="553998"/>
          </a:xfrm>
        </p:spPr>
        <p:txBody>
          <a:bodyPr/>
          <a:lstStyle/>
          <a:p>
            <a:r>
              <a:rPr lang="en-US" sz="3600" dirty="0" err="1" smtClean="0">
                <a:solidFill>
                  <a:srgbClr val="216CA2"/>
                </a:solidFill>
              </a:rPr>
              <a:t>Fermo</a:t>
            </a:r>
            <a:endParaRPr lang="en-US" sz="3600" dirty="0">
              <a:solidFill>
                <a:srgbClr val="216CA2"/>
              </a:solidFill>
            </a:endParaRPr>
          </a:p>
        </p:txBody>
      </p:sp>
      <p:sp>
        <p:nvSpPr>
          <p:cNvPr id="3" name="Segnaposto testo 2"/>
          <p:cNvSpPr>
            <a:spLocks noGrp="1"/>
          </p:cNvSpPr>
          <p:nvPr>
            <p:ph type="body" sz="quarter" idx="13"/>
          </p:nvPr>
        </p:nvSpPr>
        <p:spPr>
          <a:xfrm>
            <a:off x="720001" y="2588784"/>
            <a:ext cx="3950778" cy="3186677"/>
          </a:xfrm>
        </p:spPr>
        <p:txBody>
          <a:bodyPr>
            <a:normAutofit/>
          </a:bodyPr>
          <a:lstStyle/>
          <a:p>
            <a:r>
              <a:rPr lang="en-US" sz="2800" dirty="0" err="1" smtClean="0">
                <a:latin typeface="Century Gothic"/>
                <a:cs typeface="Century Gothic"/>
              </a:rPr>
              <a:t>RetaiLink</a:t>
            </a:r>
            <a:endParaRPr lang="en-US" sz="2800" dirty="0" smtClean="0">
              <a:latin typeface="Century Gothic"/>
              <a:cs typeface="Century Gothic"/>
            </a:endParaRPr>
          </a:p>
          <a:p>
            <a:pPr marL="7938" indent="0">
              <a:buNone/>
            </a:pPr>
            <a:r>
              <a:rPr lang="en-US" b="0" dirty="0" err="1" smtClean="0">
                <a:latin typeface="Century Gothic"/>
                <a:cs typeface="Century Gothic"/>
              </a:rPr>
              <a:t>Promozione</a:t>
            </a:r>
            <a:r>
              <a:rPr lang="en-US" b="0" dirty="0" smtClean="0">
                <a:latin typeface="Century Gothic"/>
                <a:cs typeface="Century Gothic"/>
              </a:rPr>
              <a:t> del </a:t>
            </a:r>
            <a:r>
              <a:rPr lang="en-US" b="0" dirty="0" err="1" smtClean="0">
                <a:latin typeface="Century Gothic"/>
                <a:cs typeface="Century Gothic"/>
              </a:rPr>
              <a:t>commercio</a:t>
            </a:r>
            <a:r>
              <a:rPr lang="en-US" b="0" dirty="0" smtClean="0">
                <a:latin typeface="Century Gothic"/>
                <a:cs typeface="Century Gothic"/>
              </a:rPr>
              <a:t> di </a:t>
            </a:r>
            <a:r>
              <a:rPr lang="en-US" b="0" dirty="0" err="1" smtClean="0">
                <a:latin typeface="Century Gothic"/>
                <a:cs typeface="Century Gothic"/>
              </a:rPr>
              <a:t>prossimità</a:t>
            </a:r>
            <a:r>
              <a:rPr lang="en-US" b="0" dirty="0" smtClean="0">
                <a:latin typeface="Century Gothic"/>
                <a:cs typeface="Century Gothic"/>
              </a:rPr>
              <a:t> per la </a:t>
            </a:r>
            <a:r>
              <a:rPr lang="en-US" b="0" dirty="0" err="1" smtClean="0">
                <a:latin typeface="Century Gothic"/>
                <a:cs typeface="Century Gothic"/>
              </a:rPr>
              <a:t>crescita</a:t>
            </a:r>
            <a:r>
              <a:rPr lang="en-US" b="0" dirty="0" smtClean="0">
                <a:latin typeface="Century Gothic"/>
                <a:cs typeface="Century Gothic"/>
              </a:rPr>
              <a:t> </a:t>
            </a:r>
            <a:r>
              <a:rPr lang="en-US" b="0" dirty="0" err="1" smtClean="0">
                <a:latin typeface="Century Gothic"/>
                <a:cs typeface="Century Gothic"/>
              </a:rPr>
              <a:t>urbana</a:t>
            </a:r>
            <a:endParaRPr lang="en-US" b="0"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59</a:t>
            </a:fld>
            <a:endParaRPr lang="fr-FR" dirty="0"/>
          </a:p>
        </p:txBody>
      </p:sp>
      <p:pic>
        <p:nvPicPr>
          <p:cNvPr id="6" name="Immagine 5" descr="retailink-800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6399" y="4746625"/>
            <a:ext cx="2271712" cy="1183183"/>
          </a:xfrm>
          <a:prstGeom prst="rect">
            <a:avLst/>
          </a:prstGeom>
        </p:spPr>
      </p:pic>
      <p:pic>
        <p:nvPicPr>
          <p:cNvPr id="7" name="Immagine 6" descr="Fermo,_Italia_30012012-6_kpj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253" y="1685314"/>
            <a:ext cx="3875952" cy="2906964"/>
          </a:xfrm>
          <a:prstGeom prst="rect">
            <a:avLst/>
          </a:prstGeom>
        </p:spPr>
      </p:pic>
    </p:spTree>
    <p:extLst>
      <p:ext uri="{BB962C8B-B14F-4D97-AF65-F5344CB8AC3E}">
        <p14:creationId xmlns:p14="http://schemas.microsoft.com/office/powerpoint/2010/main" val="113495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6</a:t>
            </a:fld>
            <a:endParaRPr lang="fr-FR" dirty="0"/>
          </a:p>
        </p:txBody>
      </p:sp>
      <p:sp>
        <p:nvSpPr>
          <p:cNvPr id="6" name="Espace réservé du texte 5"/>
          <p:cNvSpPr>
            <a:spLocks noGrp="1"/>
          </p:cNvSpPr>
          <p:nvPr>
            <p:ph type="body" sz="quarter" idx="13"/>
          </p:nvPr>
        </p:nvSpPr>
        <p:spPr>
          <a:xfrm>
            <a:off x="1278417" y="2347217"/>
            <a:ext cx="6295576" cy="3186677"/>
          </a:xfrm>
        </p:spPr>
        <p:txBody>
          <a:bodyPr>
            <a:normAutofit lnSpcReduction="10000"/>
          </a:bodyPr>
          <a:lstStyle/>
          <a:p>
            <a:r>
              <a:rPr lang="it-IT" b="0" dirty="0" smtClean="0">
                <a:latin typeface="Century Gothic"/>
                <a:cs typeface="Century Gothic"/>
              </a:rPr>
              <a:t>URBACT è un Programma Europeo di Cooperazione Territoriale (ETC), finanziato dal  FESR e dagli Stati Membri/Stati Partner (Norvegia, Svizzera)</a:t>
            </a:r>
          </a:p>
          <a:p>
            <a:r>
              <a:rPr lang="it-IT" b="0" dirty="0" smtClean="0">
                <a:latin typeface="Century Gothic" panose="020B0502020202020204" pitchFamily="34" charset="0"/>
              </a:rPr>
              <a:t>Tutti i 28 Stati Membri e I due Stati Partner possono partecipare</a:t>
            </a:r>
          </a:p>
          <a:p>
            <a:r>
              <a:rPr lang="it-IT" b="0" dirty="0" smtClean="0">
                <a:latin typeface="Century Gothic" panose="020B0502020202020204" pitchFamily="34" charset="0"/>
              </a:rPr>
              <a:t>Obiettivo principale: promuovere uno sviluppo urbano sostenibile e integrato nelle città europee</a:t>
            </a:r>
          </a:p>
          <a:p>
            <a:r>
              <a:rPr lang="it-IT" b="0" dirty="0" smtClean="0">
                <a:latin typeface="Century Gothic" panose="020B0502020202020204" pitchFamily="34" charset="0"/>
              </a:rPr>
              <a:t>Autorità che gestisce URBACT: Francia</a:t>
            </a:r>
            <a:endParaRPr lang="it-IT" b="0" dirty="0">
              <a:latin typeface="Century Gothic" panose="020B0502020202020204" pitchFamily="34" charset="0"/>
            </a:endParaRPr>
          </a:p>
        </p:txBody>
      </p:sp>
      <p:sp>
        <p:nvSpPr>
          <p:cNvPr id="7" name="Titre 6"/>
          <p:cNvSpPr>
            <a:spLocks noGrp="1"/>
          </p:cNvSpPr>
          <p:nvPr>
            <p:ph type="title"/>
          </p:nvPr>
        </p:nvSpPr>
        <p:spPr>
          <a:xfrm>
            <a:off x="720004" y="1452297"/>
            <a:ext cx="7704000" cy="492443"/>
          </a:xfrm>
        </p:spPr>
        <p:txBody>
          <a:bodyPr/>
          <a:lstStyle/>
          <a:p>
            <a:r>
              <a:rPr lang="en-GB" dirty="0">
                <a:solidFill>
                  <a:schemeClr val="accent1"/>
                </a:solidFill>
                <a:latin typeface="Century Gothic" panose="020B0502020202020204" pitchFamily="34" charset="0"/>
              </a:rPr>
              <a:t>URBACT in a nutshell</a:t>
            </a:r>
          </a:p>
        </p:txBody>
      </p:sp>
    </p:spTree>
    <p:extLst>
      <p:ext uri="{BB962C8B-B14F-4D97-AF65-F5344CB8AC3E}">
        <p14:creationId xmlns:p14="http://schemas.microsoft.com/office/powerpoint/2010/main" val="1545789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0004" y="2350944"/>
            <a:ext cx="7704000" cy="553998"/>
          </a:xfrm>
        </p:spPr>
        <p:txBody>
          <a:bodyPr/>
          <a:lstStyle/>
          <a:p>
            <a:r>
              <a:rPr lang="en-US" sz="3600" dirty="0">
                <a:solidFill>
                  <a:srgbClr val="216CA2"/>
                </a:solidFill>
              </a:rPr>
              <a:t> </a:t>
            </a:r>
            <a:r>
              <a:rPr lang="en-US" sz="3600" dirty="0" smtClean="0">
                <a:solidFill>
                  <a:srgbClr val="216CA2"/>
                </a:solidFill>
              </a:rPr>
              <a:t>              URBACT ITALIA</a:t>
            </a:r>
            <a:endParaRPr lang="en-US" sz="3600" dirty="0">
              <a:solidFill>
                <a:srgbClr val="216CA2"/>
              </a:solidFill>
            </a:endParaRPr>
          </a:p>
        </p:txBody>
      </p:sp>
      <p:sp>
        <p:nvSpPr>
          <p:cNvPr id="3" name="Segnaposto testo 2"/>
          <p:cNvSpPr>
            <a:spLocks noGrp="1"/>
          </p:cNvSpPr>
          <p:nvPr>
            <p:ph type="body" sz="quarter" idx="13"/>
          </p:nvPr>
        </p:nvSpPr>
        <p:spPr>
          <a:xfrm>
            <a:off x="720001" y="3744877"/>
            <a:ext cx="3950778" cy="3186677"/>
          </a:xfrm>
        </p:spPr>
        <p:txBody>
          <a:bodyPr>
            <a:normAutofit/>
          </a:bodyPr>
          <a:lstStyle/>
          <a:p>
            <a:pPr marL="7938" indent="0">
              <a:buNone/>
            </a:pPr>
            <a:r>
              <a:rPr lang="en-US" dirty="0" smtClean="0">
                <a:latin typeface="Century Gothic"/>
                <a:cs typeface="Century Gothic"/>
              </a:rPr>
              <a:t>Simone d’Antonio</a:t>
            </a:r>
            <a:br>
              <a:rPr lang="en-US" dirty="0" smtClean="0">
                <a:latin typeface="Century Gothic"/>
                <a:cs typeface="Century Gothic"/>
              </a:rPr>
            </a:br>
            <a:r>
              <a:rPr lang="en-US" dirty="0" smtClean="0">
                <a:latin typeface="Century Gothic"/>
                <a:cs typeface="Century Gothic"/>
                <a:hlinkClick r:id="rId2"/>
              </a:rPr>
              <a:t>s.dantonio@anci.it</a:t>
            </a:r>
            <a:r>
              <a:rPr lang="en-US" dirty="0" smtClean="0">
                <a:latin typeface="Century Gothic"/>
                <a:cs typeface="Century Gothic"/>
              </a:rPr>
              <a:t> </a:t>
            </a:r>
          </a:p>
          <a:p>
            <a:pPr marL="7938" indent="0">
              <a:buNone/>
            </a:pPr>
            <a:r>
              <a:rPr lang="en-US" dirty="0">
                <a:latin typeface="Century Gothic"/>
                <a:cs typeface="Century Gothic"/>
                <a:hlinkClick r:id="rId3"/>
              </a:rPr>
              <a:t>http://</a:t>
            </a:r>
            <a:r>
              <a:rPr lang="en-US" dirty="0" smtClean="0">
                <a:latin typeface="Century Gothic"/>
                <a:cs typeface="Century Gothic"/>
                <a:hlinkClick r:id="rId3"/>
              </a:rPr>
              <a:t>urbact.eu/urbact-italia</a:t>
            </a:r>
            <a:r>
              <a:rPr lang="en-US" dirty="0" smtClean="0">
                <a:latin typeface="Century Gothic"/>
                <a:cs typeface="Century Gothic"/>
              </a:rPr>
              <a:t/>
            </a:r>
            <a:br>
              <a:rPr lang="en-US" dirty="0" smtClean="0">
                <a:latin typeface="Century Gothic"/>
                <a:cs typeface="Century Gothic"/>
              </a:rPr>
            </a:br>
            <a:r>
              <a:rPr lang="en-US" dirty="0" smtClean="0">
                <a:latin typeface="Century Gothic"/>
                <a:cs typeface="Century Gothic"/>
                <a:hlinkClick r:id="rId4"/>
              </a:rPr>
              <a:t>www.urbact.it</a:t>
            </a:r>
            <a:r>
              <a:rPr lang="en-US" dirty="0" smtClean="0">
                <a:latin typeface="Century Gothic"/>
                <a:cs typeface="Century Gothic"/>
              </a:rPr>
              <a:t> </a:t>
            </a:r>
            <a:endParaRPr lang="en-US" dirty="0">
              <a:latin typeface="Century Gothic"/>
              <a:cs typeface="Century Gothic"/>
            </a:endParaRPr>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60</a:t>
            </a:fld>
            <a:endParaRPr lang="fr-FR" dirty="0"/>
          </a:p>
        </p:txBody>
      </p:sp>
    </p:spTree>
    <p:extLst>
      <p:ext uri="{BB962C8B-B14F-4D97-AF65-F5344CB8AC3E}">
        <p14:creationId xmlns:p14="http://schemas.microsoft.com/office/powerpoint/2010/main" val="4183352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3"/>
          </p:nvPr>
        </p:nvSpPr>
        <p:spPr/>
        <p:txBody>
          <a:bodyPr/>
          <a:lstStyle/>
          <a:p>
            <a:endParaRPr lang="fr-FR" b="0" dirty="0"/>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7</a:t>
            </a:fld>
            <a:endParaRPr lang="fr-FR" dirty="0"/>
          </a:p>
        </p:txBody>
      </p:sp>
      <p:sp>
        <p:nvSpPr>
          <p:cNvPr id="6" name="Espace réservé du texte 5"/>
          <p:cNvSpPr>
            <a:spLocks noGrp="1"/>
          </p:cNvSpPr>
          <p:nvPr>
            <p:ph type="body" sz="quarter" idx="13"/>
          </p:nvPr>
        </p:nvSpPr>
        <p:spPr>
          <a:xfrm>
            <a:off x="686989" y="2271950"/>
            <a:ext cx="7807900" cy="3683095"/>
          </a:xfrm>
        </p:spPr>
        <p:txBody>
          <a:bodyPr>
            <a:normAutofit fontScale="92500" lnSpcReduction="20000"/>
          </a:bodyPr>
          <a:lstStyle/>
          <a:p>
            <a:r>
              <a:rPr lang="it-IT" b="0" dirty="0" smtClean="0">
                <a:latin typeface="Century Gothic"/>
                <a:cs typeface="Century Gothic"/>
              </a:rPr>
              <a:t>Migliorare </a:t>
            </a:r>
            <a:r>
              <a:rPr lang="it-IT" b="0" dirty="0">
                <a:latin typeface="Century Gothic"/>
                <a:cs typeface="Century Gothic"/>
              </a:rPr>
              <a:t>le </a:t>
            </a:r>
            <a:r>
              <a:rPr lang="it-IT" b="0" i="1" u="sng" dirty="0">
                <a:solidFill>
                  <a:srgbClr val="35B3B8"/>
                </a:solidFill>
                <a:latin typeface="Century Gothic"/>
                <a:cs typeface="Century Gothic"/>
              </a:rPr>
              <a:t>capacità delle città di gestire </a:t>
            </a:r>
            <a:r>
              <a:rPr lang="it-IT" b="0" dirty="0">
                <a:latin typeface="Century Gothic"/>
                <a:cs typeface="Century Gothic"/>
              </a:rPr>
              <a:t>politiche e progetti di sviluppo urbano sostenibile in maniera integrata e </a:t>
            </a:r>
            <a:r>
              <a:rPr lang="it-IT" b="0" dirty="0" smtClean="0">
                <a:latin typeface="Century Gothic"/>
                <a:cs typeface="Century Gothic"/>
              </a:rPr>
              <a:t>partecipativa;</a:t>
            </a:r>
          </a:p>
          <a:p>
            <a:pPr marL="7938" indent="0">
              <a:buNone/>
            </a:pPr>
            <a:endParaRPr lang="it-IT" b="0" dirty="0" smtClean="0">
              <a:latin typeface="Century Gothic"/>
              <a:cs typeface="Century Gothic"/>
            </a:endParaRPr>
          </a:p>
          <a:p>
            <a:r>
              <a:rPr lang="it-IT" b="0" dirty="0" smtClean="0">
                <a:latin typeface="Century Gothic"/>
                <a:cs typeface="Century Gothic"/>
              </a:rPr>
              <a:t>Migliorare </a:t>
            </a:r>
            <a:r>
              <a:rPr lang="it-IT" b="0" dirty="0">
                <a:latin typeface="Century Gothic"/>
                <a:cs typeface="Century Gothic"/>
              </a:rPr>
              <a:t>le </a:t>
            </a:r>
            <a:r>
              <a:rPr lang="it-IT" b="0" i="1" u="sng" dirty="0">
                <a:solidFill>
                  <a:srgbClr val="35B3B8"/>
                </a:solidFill>
                <a:latin typeface="Century Gothic"/>
                <a:cs typeface="Century Gothic"/>
              </a:rPr>
              <a:t>capacità delle città di pianificare </a:t>
            </a:r>
            <a:r>
              <a:rPr lang="it-IT" b="0" dirty="0">
                <a:latin typeface="Century Gothic"/>
                <a:cs typeface="Century Gothic"/>
              </a:rPr>
              <a:t>delle politiche/strategie di sviluppo urbano </a:t>
            </a:r>
            <a:r>
              <a:rPr lang="it-IT" b="0" dirty="0" smtClean="0">
                <a:latin typeface="Century Gothic"/>
                <a:cs typeface="Century Gothic"/>
              </a:rPr>
              <a:t>sostenibile</a:t>
            </a:r>
          </a:p>
          <a:p>
            <a:pPr marL="7938" indent="0">
              <a:buNone/>
            </a:pPr>
            <a:endParaRPr lang="it-IT" b="0" dirty="0" smtClean="0">
              <a:latin typeface="Century Gothic"/>
              <a:cs typeface="Century Gothic"/>
            </a:endParaRPr>
          </a:p>
          <a:p>
            <a:r>
              <a:rPr lang="it-IT" b="0" dirty="0" smtClean="0">
                <a:latin typeface="Century Gothic"/>
                <a:cs typeface="Century Gothic"/>
              </a:rPr>
              <a:t>Migliorare </a:t>
            </a:r>
            <a:r>
              <a:rPr lang="it-IT" b="0" dirty="0">
                <a:latin typeface="Century Gothic"/>
                <a:cs typeface="Century Gothic"/>
              </a:rPr>
              <a:t>le </a:t>
            </a:r>
            <a:r>
              <a:rPr lang="it-IT" b="0" i="1" u="sng" dirty="0">
                <a:solidFill>
                  <a:srgbClr val="35B3B8"/>
                </a:solidFill>
                <a:latin typeface="Century Gothic"/>
                <a:cs typeface="Century Gothic"/>
              </a:rPr>
              <a:t>capacità delle città di implementare </a:t>
            </a:r>
            <a:r>
              <a:rPr lang="it-IT" b="0" dirty="0">
                <a:latin typeface="Century Gothic"/>
                <a:cs typeface="Century Gothic"/>
              </a:rPr>
              <a:t>politiche/strategie di sviluppo urbano </a:t>
            </a:r>
            <a:r>
              <a:rPr lang="it-IT" b="0" dirty="0" smtClean="0">
                <a:latin typeface="Century Gothic"/>
                <a:cs typeface="Century Gothic"/>
              </a:rPr>
              <a:t>sostenibile</a:t>
            </a:r>
          </a:p>
          <a:p>
            <a:pPr marL="7938" indent="0">
              <a:buNone/>
            </a:pPr>
            <a:endParaRPr lang="it-IT" b="0" dirty="0" smtClean="0">
              <a:latin typeface="Century Gothic"/>
              <a:cs typeface="Century Gothic"/>
            </a:endParaRPr>
          </a:p>
          <a:p>
            <a:r>
              <a:rPr lang="it-IT" b="0" dirty="0" smtClean="0">
                <a:latin typeface="Century Gothic"/>
                <a:cs typeface="Century Gothic"/>
              </a:rPr>
              <a:t>Garantire </a:t>
            </a:r>
            <a:r>
              <a:rPr lang="it-IT" b="0" dirty="0">
                <a:latin typeface="Century Gothic"/>
                <a:cs typeface="Century Gothic"/>
              </a:rPr>
              <a:t>che i responsabili delle politiche urbane, i decisori, i tecnici </a:t>
            </a:r>
            <a:r>
              <a:rPr lang="it-IT" b="0" i="1" u="sng" dirty="0">
                <a:solidFill>
                  <a:srgbClr val="35B3B8"/>
                </a:solidFill>
                <a:latin typeface="Century Gothic"/>
                <a:cs typeface="Century Gothic"/>
              </a:rPr>
              <a:t>abbiano accesso a una conoscenza e condividano il know-how</a:t>
            </a:r>
            <a:r>
              <a:rPr lang="it-IT" b="0" dirty="0">
                <a:solidFill>
                  <a:srgbClr val="35B3B8"/>
                </a:solidFill>
                <a:latin typeface="Century Gothic"/>
                <a:cs typeface="Century Gothic"/>
              </a:rPr>
              <a:t> </a:t>
            </a:r>
            <a:r>
              <a:rPr lang="it-IT" b="0" dirty="0">
                <a:latin typeface="Century Gothic"/>
                <a:cs typeface="Century Gothic"/>
              </a:rPr>
              <a:t>riguardo tutti gli aspetti dello sviluppo urbano sostenibile</a:t>
            </a:r>
          </a:p>
        </p:txBody>
      </p:sp>
      <p:sp>
        <p:nvSpPr>
          <p:cNvPr id="7" name="Titre 6"/>
          <p:cNvSpPr>
            <a:spLocks noGrp="1"/>
          </p:cNvSpPr>
          <p:nvPr>
            <p:ph type="title"/>
          </p:nvPr>
        </p:nvSpPr>
        <p:spPr>
          <a:xfrm>
            <a:off x="461211" y="1315178"/>
            <a:ext cx="7704000" cy="492443"/>
          </a:xfrm>
        </p:spPr>
        <p:txBody>
          <a:bodyPr/>
          <a:lstStyle/>
          <a:p>
            <a:r>
              <a:rPr lang="it-IT" dirty="0" smtClean="0">
                <a:solidFill>
                  <a:srgbClr val="216CA2"/>
                </a:solidFill>
                <a:latin typeface="Century Gothic" panose="020B0502020202020204" pitchFamily="34" charset="0"/>
              </a:rPr>
              <a:t>Obiettivi principali</a:t>
            </a:r>
            <a:endParaRPr lang="it-IT" dirty="0">
              <a:solidFill>
                <a:srgbClr val="216CA2"/>
              </a:solidFill>
              <a:latin typeface="Century Gothic" panose="020B0502020202020204" pitchFamily="34" charset="0"/>
            </a:endParaRPr>
          </a:p>
        </p:txBody>
      </p:sp>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448" y="1583219"/>
            <a:ext cx="7704000" cy="553998"/>
          </a:xfrm>
        </p:spPr>
        <p:txBody>
          <a:bodyPr/>
          <a:lstStyle/>
          <a:p>
            <a:r>
              <a:rPr lang="en-US" sz="3600" dirty="0" smtClean="0">
                <a:solidFill>
                  <a:srgbClr val="216CA2"/>
                </a:solidFill>
              </a:rPr>
              <a:t>URBACT 2007-2013</a:t>
            </a:r>
            <a:endParaRPr lang="en-US" sz="3600" dirty="0">
              <a:solidFill>
                <a:srgbClr val="216CA2"/>
              </a:solidFill>
            </a:endParaRPr>
          </a:p>
        </p:txBody>
      </p:sp>
      <p:sp>
        <p:nvSpPr>
          <p:cNvPr id="3" name="Segnaposto testo 2"/>
          <p:cNvSpPr>
            <a:spLocks noGrp="1"/>
          </p:cNvSpPr>
          <p:nvPr>
            <p:ph type="body" sz="quarter" idx="13"/>
          </p:nvPr>
        </p:nvSpPr>
        <p:spPr>
          <a:xfrm>
            <a:off x="529262" y="2546449"/>
            <a:ext cx="4504238" cy="3186677"/>
          </a:xfrm>
        </p:spPr>
        <p:txBody>
          <a:bodyPr/>
          <a:lstStyle/>
          <a:p>
            <a:r>
              <a:rPr lang="it-IT" b="0" dirty="0" smtClean="0">
                <a:latin typeface="Century Gothic"/>
                <a:cs typeface="Century Gothic"/>
              </a:rPr>
              <a:t>52 </a:t>
            </a:r>
            <a:r>
              <a:rPr lang="it-IT" b="0" dirty="0">
                <a:latin typeface="Century Gothic"/>
                <a:cs typeface="Century Gothic"/>
              </a:rPr>
              <a:t>reti tematiche (3 bandi</a:t>
            </a:r>
            <a:r>
              <a:rPr lang="it-IT" b="0" dirty="0" smtClean="0">
                <a:latin typeface="Century Gothic"/>
                <a:cs typeface="Century Gothic"/>
              </a:rPr>
              <a:t>)</a:t>
            </a:r>
          </a:p>
          <a:p>
            <a:r>
              <a:rPr lang="it-IT" b="0" dirty="0" smtClean="0">
                <a:latin typeface="Century Gothic"/>
                <a:cs typeface="Century Gothic"/>
              </a:rPr>
              <a:t>500 </a:t>
            </a:r>
            <a:r>
              <a:rPr lang="it-IT" b="0" dirty="0">
                <a:latin typeface="Century Gothic"/>
                <a:cs typeface="Century Gothic"/>
              </a:rPr>
              <a:t>partner da 26 Stati Membri + Norvegia &amp; </a:t>
            </a:r>
            <a:r>
              <a:rPr lang="it-IT" b="0" dirty="0" smtClean="0">
                <a:latin typeface="Century Gothic"/>
                <a:cs typeface="Century Gothic"/>
              </a:rPr>
              <a:t>Svizzera</a:t>
            </a:r>
          </a:p>
          <a:p>
            <a:r>
              <a:rPr lang="it-IT" b="0" dirty="0" smtClean="0">
                <a:latin typeface="Century Gothic"/>
                <a:cs typeface="Century Gothic"/>
              </a:rPr>
              <a:t>5000 </a:t>
            </a:r>
            <a:r>
              <a:rPr lang="it-IT" b="0" dirty="0">
                <a:latin typeface="Century Gothic"/>
                <a:cs typeface="Century Gothic"/>
              </a:rPr>
              <a:t>attori coinvolti in partnership locali per la co-produzione di Piani d’Azione Locale (PAL)</a:t>
            </a: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8</a:t>
            </a:fld>
            <a:endParaRPr lang="fr-FR"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500" y="1738445"/>
            <a:ext cx="4110500" cy="4224180"/>
          </a:xfrm>
          <a:prstGeom prst="rect">
            <a:avLst/>
          </a:prstGeom>
        </p:spPr>
      </p:pic>
    </p:spTree>
    <p:extLst>
      <p:ext uri="{BB962C8B-B14F-4D97-AF65-F5344CB8AC3E}">
        <p14:creationId xmlns:p14="http://schemas.microsoft.com/office/powerpoint/2010/main" val="399654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0000" y="1346655"/>
            <a:ext cx="7704000" cy="492443"/>
          </a:xfrm>
        </p:spPr>
        <p:txBody>
          <a:bodyPr/>
          <a:lstStyle/>
          <a:p>
            <a:r>
              <a:rPr lang="en-US" dirty="0" smtClean="0">
                <a:solidFill>
                  <a:schemeClr val="accent1"/>
                </a:solidFill>
              </a:rPr>
              <a:t>URBACT in Italia</a:t>
            </a:r>
            <a:endParaRPr lang="en-US" dirty="0">
              <a:solidFill>
                <a:schemeClr val="accent1"/>
              </a:solidFill>
            </a:endParaRPr>
          </a:p>
        </p:txBody>
      </p:sp>
      <p:sp>
        <p:nvSpPr>
          <p:cNvPr id="3" name="Segnaposto testo 2"/>
          <p:cNvSpPr>
            <a:spLocks noGrp="1"/>
          </p:cNvSpPr>
          <p:nvPr>
            <p:ph type="body" sz="quarter" idx="13"/>
          </p:nvPr>
        </p:nvSpPr>
        <p:spPr>
          <a:xfrm>
            <a:off x="360000" y="2588784"/>
            <a:ext cx="3767333" cy="3186677"/>
          </a:xfrm>
        </p:spPr>
        <p:txBody>
          <a:bodyPr/>
          <a:lstStyle/>
          <a:p>
            <a:pPr lvl="0"/>
            <a:r>
              <a:rPr lang="en-US" b="0" dirty="0" err="1" smtClean="0">
                <a:latin typeface="Century Gothic"/>
                <a:cs typeface="Century Gothic"/>
              </a:rPr>
              <a:t>Oltre</a:t>
            </a:r>
            <a:r>
              <a:rPr lang="en-US" b="0" dirty="0" smtClean="0">
                <a:latin typeface="Century Gothic"/>
                <a:cs typeface="Century Gothic"/>
              </a:rPr>
              <a:t> </a:t>
            </a:r>
            <a:r>
              <a:rPr lang="it-IT" b="0" dirty="0" smtClean="0">
                <a:latin typeface="Century Gothic"/>
                <a:cs typeface="Century Gothic"/>
              </a:rPr>
              <a:t>80 </a:t>
            </a:r>
            <a:r>
              <a:rPr lang="it-IT" b="0" dirty="0">
                <a:latin typeface="Century Gothic"/>
                <a:cs typeface="Century Gothic"/>
              </a:rPr>
              <a:t>istituzioni italiane partner nei progetti </a:t>
            </a:r>
            <a:r>
              <a:rPr lang="it-IT" b="0" dirty="0" smtClean="0">
                <a:latin typeface="Century Gothic"/>
                <a:cs typeface="Century Gothic"/>
              </a:rPr>
              <a:t>approvati</a:t>
            </a:r>
          </a:p>
          <a:p>
            <a:r>
              <a:rPr lang="it-IT" b="0" dirty="0">
                <a:latin typeface="Century Gothic"/>
                <a:cs typeface="Century Gothic"/>
              </a:rPr>
              <a:t>Equilibrio Nord/Sud</a:t>
            </a:r>
          </a:p>
          <a:p>
            <a:pPr marL="7938" lvl="0" indent="0">
              <a:buNone/>
            </a:pPr>
            <a:endParaRPr lang="it-IT" dirty="0">
              <a:solidFill>
                <a:srgbClr val="0070C0"/>
              </a:solidFill>
              <a:latin typeface="Bell MT" panose="02020503060305020303" pitchFamily="18" charset="0"/>
            </a:endParaRPr>
          </a:p>
          <a:p>
            <a:endParaRPr lang="en-US" dirty="0"/>
          </a:p>
        </p:txBody>
      </p:sp>
      <p:sp>
        <p:nvSpPr>
          <p:cNvPr id="4" name="Segnaposto piè di pagina 3"/>
          <p:cNvSpPr>
            <a:spLocks noGrp="1"/>
          </p:cNvSpPr>
          <p:nvPr>
            <p:ph type="ftr" sz="quarter" idx="3"/>
          </p:nvPr>
        </p:nvSpPr>
        <p:spPr/>
        <p:txBody>
          <a:bodyPr/>
          <a:lstStyle/>
          <a:p>
            <a:endParaRPr lang="fr-FR" dirty="0"/>
          </a:p>
        </p:txBody>
      </p:sp>
      <p:sp>
        <p:nvSpPr>
          <p:cNvPr id="5" name="Segnaposto numero diapositiva 4"/>
          <p:cNvSpPr>
            <a:spLocks noGrp="1"/>
          </p:cNvSpPr>
          <p:nvPr>
            <p:ph type="sldNum" sz="quarter" idx="4"/>
          </p:nvPr>
        </p:nvSpPr>
        <p:spPr/>
        <p:txBody>
          <a:bodyPr/>
          <a:lstStyle/>
          <a:p>
            <a:fld id="{9D7EC0D4-C4D4-784B-B144-181491B88AD4}" type="slidenum">
              <a:rPr lang="fr-FR" smtClean="0"/>
              <a:pPr/>
              <a:t>9</a:t>
            </a:fld>
            <a:endParaRPr lang="fr-FR" dirty="0"/>
          </a:p>
        </p:txBody>
      </p:sp>
      <p:pic>
        <p:nvPicPr>
          <p:cNvPr id="6" name="Immagine 5" descr="Screen Shot 2018-10-15 at 5.00.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377" y="2124797"/>
            <a:ext cx="4908856" cy="3650664"/>
          </a:xfrm>
          <a:prstGeom prst="rect">
            <a:avLst/>
          </a:prstGeom>
        </p:spPr>
      </p:pic>
    </p:spTree>
    <p:extLst>
      <p:ext uri="{BB962C8B-B14F-4D97-AF65-F5344CB8AC3E}">
        <p14:creationId xmlns:p14="http://schemas.microsoft.com/office/powerpoint/2010/main" val="1001165297"/>
      </p:ext>
    </p:extLst>
  </p:cSld>
  <p:clrMapOvr>
    <a:masterClrMapping/>
  </p:clrMapOvr>
</p:sld>
</file>

<file path=ppt/theme/theme1.xml><?xml version="1.0" encoding="utf-8"?>
<a:theme xmlns:a="http://schemas.openxmlformats.org/drawingml/2006/main" name="URBACT-GeneralPresentation-161028">
  <a:themeElements>
    <a:clrScheme name="URBACT 2">
      <a:dk1>
        <a:srgbClr val="000000"/>
      </a:dk1>
      <a:lt1>
        <a:srgbClr val="E4843B"/>
      </a:lt1>
      <a:dk2>
        <a:srgbClr val="ECAA48"/>
      </a:dk2>
      <a:lt2>
        <a:srgbClr val="FACE39"/>
      </a:lt2>
      <a:accent1>
        <a:srgbClr val="216CA2"/>
      </a:accent1>
      <a:accent2>
        <a:srgbClr val="35B2B8"/>
      </a:accent2>
      <a:accent3>
        <a:srgbClr val="AE1E75"/>
      </a:accent3>
      <a:accent4>
        <a:srgbClr val="84B63F"/>
      </a:accent4>
      <a:accent5>
        <a:srgbClr val="1B9782"/>
      </a:accent5>
      <a:accent6>
        <a:srgbClr val="7E6A9B"/>
      </a:accent6>
      <a:hlink>
        <a:srgbClr val="CFD1CC"/>
      </a:hlink>
      <a:folHlink>
        <a:srgbClr val="86827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URBACT-PwpT-GeneralPresentation" id="{ADE52F00-850E-7E42-B7E2-56F7EAB0F34A}" vid="{C3CE40BD-2744-7A4C-A826-9B10038D92C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URBACT-GeneralPresentation-161028</Template>
  <TotalTime>925</TotalTime>
  <Words>1932</Words>
  <Application>Microsoft Office PowerPoint</Application>
  <PresentationFormat>Personalizzato</PresentationFormat>
  <Paragraphs>486</Paragraphs>
  <Slides>60</Slides>
  <Notes>20</Notes>
  <HiddenSlides>0</HiddenSlides>
  <MMClips>0</MMClips>
  <ScaleCrop>false</ScaleCrop>
  <HeadingPairs>
    <vt:vector size="4" baseType="variant">
      <vt:variant>
        <vt:lpstr>Tema</vt:lpstr>
      </vt:variant>
      <vt:variant>
        <vt:i4>1</vt:i4>
      </vt:variant>
      <vt:variant>
        <vt:lpstr>Titoli diapositive</vt:lpstr>
      </vt:variant>
      <vt:variant>
        <vt:i4>60</vt:i4>
      </vt:variant>
    </vt:vector>
  </HeadingPairs>
  <TitlesOfParts>
    <vt:vector size="61" baseType="lpstr">
      <vt:lpstr>URBACT-GeneralPresentation-161028</vt:lpstr>
      <vt:lpstr>Presentazione standard di PowerPoint</vt:lpstr>
      <vt:lpstr>Presentazione standard di PowerPoint</vt:lpstr>
      <vt:lpstr>Presentazione standard di PowerPoint</vt:lpstr>
      <vt:lpstr>Presentazione standard di PowerPoint</vt:lpstr>
      <vt:lpstr>Presentazione standard di PowerPoint</vt:lpstr>
      <vt:lpstr>URBACT in a nutshell</vt:lpstr>
      <vt:lpstr>Obiettivi principali</vt:lpstr>
      <vt:lpstr>URBACT 2007-2013</vt:lpstr>
      <vt:lpstr>URBACT in Italia</vt:lpstr>
      <vt:lpstr>Come funziona URBACT?</vt:lpstr>
      <vt:lpstr>Presentazione standard di PowerPoint</vt:lpstr>
      <vt:lpstr>Strumenti e Risorse di URBACT</vt:lpstr>
      <vt:lpstr>Il programma URBACT III</vt:lpstr>
      <vt:lpstr>Aree Tematiche (1)</vt:lpstr>
      <vt:lpstr>Obiettivi Tematici (1)</vt:lpstr>
      <vt:lpstr>Obiettivi Tematici (2)</vt:lpstr>
      <vt:lpstr>Obiettivi tematici (3)</vt:lpstr>
      <vt:lpstr>URBACT Network</vt:lpstr>
      <vt:lpstr>I Partenariati (1)</vt:lpstr>
      <vt:lpstr>I Partenariati (2)</vt:lpstr>
      <vt:lpstr>Call for proposals (1)</vt:lpstr>
      <vt:lpstr>Call for proposals (2)</vt:lpstr>
      <vt:lpstr>Il Budget di URBACT III (1)</vt:lpstr>
      <vt:lpstr>Il Budget di URBACT III (2)</vt:lpstr>
      <vt:lpstr>Il Budget di URBACT III (3)</vt:lpstr>
      <vt:lpstr>Il Budget di URBACT III (4)</vt:lpstr>
      <vt:lpstr>Supporto</vt:lpstr>
      <vt:lpstr>ESPERIENZE URBACT &amp; BUONE PRATICHE NELLE CITTà ITALIANE </vt:lpstr>
      <vt:lpstr>CIVIC Estate, Napoli </vt:lpstr>
      <vt:lpstr>RURAL, Roma</vt:lpstr>
      <vt:lpstr>InnovaTO-r, Torino</vt:lpstr>
      <vt:lpstr>The Playful Paradigm, Udine</vt:lpstr>
      <vt:lpstr>Movement, Parma </vt:lpstr>
      <vt:lpstr>ACTING, Mantova</vt:lpstr>
      <vt:lpstr>BluAct, Salerno</vt:lpstr>
      <vt:lpstr>City-as-a-startup, Perugia</vt:lpstr>
      <vt:lpstr>BeePathNet, Cesena</vt:lpstr>
      <vt:lpstr>Open Houses, Forlì</vt:lpstr>
      <vt:lpstr>Com.unity.lab, Bari</vt:lpstr>
      <vt:lpstr>Re-grow City, Isernia</vt:lpstr>
      <vt:lpstr>Bio Canteens, Rosignano Marittimo</vt:lpstr>
      <vt:lpstr>Volunteering City, Capizzi</vt:lpstr>
      <vt:lpstr>Music schools for social change, Adelfia</vt:lpstr>
      <vt:lpstr>Le CITTà ITALIANE in action planning networks &amp; implementation networks </vt:lpstr>
      <vt:lpstr>       Napoli</vt:lpstr>
      <vt:lpstr>       Genova</vt:lpstr>
      <vt:lpstr>Milano</vt:lpstr>
      <vt:lpstr>       Messina</vt:lpstr>
      <vt:lpstr>Torino</vt:lpstr>
      <vt:lpstr>San Donà di Piave</vt:lpstr>
      <vt:lpstr>       Parma</vt:lpstr>
      <vt:lpstr>       Casoria</vt:lpstr>
      <vt:lpstr>       Rieti</vt:lpstr>
      <vt:lpstr>       Potenza</vt:lpstr>
      <vt:lpstr>       Siracusa</vt:lpstr>
      <vt:lpstr>       Cesena</vt:lpstr>
      <vt:lpstr>    Piacenza</vt:lpstr>
      <vt:lpstr>       Forlì</vt:lpstr>
      <vt:lpstr>Fermo</vt:lpstr>
      <vt:lpstr>               URBACT ITALIA</vt:lpstr>
    </vt:vector>
  </TitlesOfParts>
  <Company>Datar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Kristijan RADOJCIC</dc:creator>
  <cp:lastModifiedBy>s.dantonio</cp:lastModifiedBy>
  <cp:revision>100</cp:revision>
  <dcterms:created xsi:type="dcterms:W3CDTF">2016-12-02T13:50:28Z</dcterms:created>
  <dcterms:modified xsi:type="dcterms:W3CDTF">2018-10-15T15:46:30Z</dcterms:modified>
</cp:coreProperties>
</file>